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9" r:id="rId5"/>
    <p:sldId id="271"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 Yuhua" initials="ZY" lastIdx="2" clrIdx="0">
    <p:extLst>
      <p:ext uri="{19B8F6BF-5375-455C-9EA6-DF929625EA0E}">
        <p15:presenceInfo xmlns:p15="http://schemas.microsoft.com/office/powerpoint/2012/main" userId="S::yzheng@CHLA.USC.EDU::30945c2d-d5ac-4809-8469-a9832d34e4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0FF"/>
    <a:srgbClr val="FFFFCC"/>
    <a:srgbClr val="3F9FFF"/>
    <a:srgbClr val="CCFFFF"/>
    <a:srgbClr val="E5FFE5"/>
    <a:srgbClr val="2C842C"/>
    <a:srgbClr val="339933"/>
    <a:srgbClr val="CCFFCC"/>
    <a:srgbClr val="33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306" autoAdjust="0"/>
  </p:normalViewPr>
  <p:slideViewPr>
    <p:cSldViewPr>
      <p:cViewPr varScale="1">
        <p:scale>
          <a:sx n="51" d="100"/>
          <a:sy n="51" d="100"/>
        </p:scale>
        <p:origin x="2179" y="2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06929-6B2D-4FE4-9698-F5B15DD3FEF8}" type="datetimeFigureOut">
              <a:rPr lang="en-US" smtClean="0"/>
              <a:t>3/11/2025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89BA9-71ED-492C-B441-C2731DE0CA97}" type="slidenum">
              <a:rPr lang="en-US" smtClean="0"/>
              <a:t>‹#›</a:t>
            </a:fld>
            <a:endParaRPr lang="en-US" dirty="0"/>
          </a:p>
        </p:txBody>
      </p:sp>
    </p:spTree>
    <p:extLst>
      <p:ext uri="{BB962C8B-B14F-4D97-AF65-F5344CB8AC3E}">
        <p14:creationId xmlns:p14="http://schemas.microsoft.com/office/powerpoint/2010/main" val="212571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D89BA9-71ED-492C-B441-C2731DE0CA97}" type="slidenum">
              <a:rPr lang="en-US" smtClean="0"/>
              <a:t>1</a:t>
            </a:fld>
            <a:endParaRPr lang="en-US" dirty="0"/>
          </a:p>
        </p:txBody>
      </p:sp>
    </p:spTree>
    <p:extLst>
      <p:ext uri="{BB962C8B-B14F-4D97-AF65-F5344CB8AC3E}">
        <p14:creationId xmlns:p14="http://schemas.microsoft.com/office/powerpoint/2010/main" val="282793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89BA9-71ED-492C-B441-C2731DE0CA97}" type="slidenum">
              <a:rPr lang="en-US" smtClean="0"/>
              <a:t>2</a:t>
            </a:fld>
            <a:endParaRPr lang="en-US" dirty="0"/>
          </a:p>
        </p:txBody>
      </p:sp>
    </p:spTree>
    <p:extLst>
      <p:ext uri="{BB962C8B-B14F-4D97-AF65-F5344CB8AC3E}">
        <p14:creationId xmlns:p14="http://schemas.microsoft.com/office/powerpoint/2010/main" val="372867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1A65-A261-486F-A0F4-05356C7201B7}"/>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94B32064-AA71-4BA2-B5F4-0BFBEE32A6EC}"/>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52FD9E4A-AE56-43FD-86AF-D9A13CECFA27}"/>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5" name="Footer Placeholder 4">
            <a:extLst>
              <a:ext uri="{FF2B5EF4-FFF2-40B4-BE49-F238E27FC236}">
                <a16:creationId xmlns:a16="http://schemas.microsoft.com/office/drawing/2014/main" id="{67307713-F19A-43E9-8A77-7A427722A7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29DEB8-9498-4101-900C-AFFC2BDAE5A4}"/>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250092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5294-C60D-4B1A-8978-7E17FF407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1A2B4-1F00-4595-AA12-C68CDFFA6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C2F88-817A-4531-96D2-BCFF46840B70}"/>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5" name="Footer Placeholder 4">
            <a:extLst>
              <a:ext uri="{FF2B5EF4-FFF2-40B4-BE49-F238E27FC236}">
                <a16:creationId xmlns:a16="http://schemas.microsoft.com/office/drawing/2014/main" id="{218AB57B-2A16-4FAE-8E78-091F5C62F1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4E2D81-A802-46E6-8503-50DCA0D557F4}"/>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284893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59EA7-295F-4BD5-8780-D270C4375061}"/>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84AFE3-9C30-4812-95EE-EB38EF9EC1D2}"/>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11160-22C9-46E0-A017-D9740A0B4687}"/>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5" name="Footer Placeholder 4">
            <a:extLst>
              <a:ext uri="{FF2B5EF4-FFF2-40B4-BE49-F238E27FC236}">
                <a16:creationId xmlns:a16="http://schemas.microsoft.com/office/drawing/2014/main" id="{2C698383-D2B4-4569-AE84-74DA11EAD8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0C35-1DB4-4369-BFA7-61B10604E527}"/>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63834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52051-D745-45E0-93C2-87B138403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BFA24-CEE3-44BE-9754-75CFD91BB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1F4AA-8270-412D-8B4A-A436A5367E62}"/>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5" name="Footer Placeholder 4">
            <a:extLst>
              <a:ext uri="{FF2B5EF4-FFF2-40B4-BE49-F238E27FC236}">
                <a16:creationId xmlns:a16="http://schemas.microsoft.com/office/drawing/2014/main" id="{5C66FE7C-03F7-468E-A61C-727D9DF97C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757113-A724-453E-939E-0758207FC0CF}"/>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11297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3CA6-310A-4656-AB7E-EA59E57BFE2B}"/>
              </a:ext>
            </a:extLst>
          </p:cNvPr>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A0ED7736-1CA6-430B-9710-A5A69E1C7F02}"/>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8ACFD4-BFDA-4C9E-ADF3-CFEFAFBC7E4A}"/>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5" name="Footer Placeholder 4">
            <a:extLst>
              <a:ext uri="{FF2B5EF4-FFF2-40B4-BE49-F238E27FC236}">
                <a16:creationId xmlns:a16="http://schemas.microsoft.com/office/drawing/2014/main" id="{E07E48F9-7480-4F15-AAC9-2DA78B51F7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92D54B-5F9C-43E3-9E06-2C78C8D02428}"/>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11198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7319-15C3-416A-92D0-047B6213E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E551C-EE08-4B6C-ABF3-F51E132E4232}"/>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B6A340-CF5F-491D-843E-9C87BE073890}"/>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F3F83-1043-4BE8-89BD-F7A6AF2799CE}"/>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6" name="Footer Placeholder 5">
            <a:extLst>
              <a:ext uri="{FF2B5EF4-FFF2-40B4-BE49-F238E27FC236}">
                <a16:creationId xmlns:a16="http://schemas.microsoft.com/office/drawing/2014/main" id="{23C82E2F-D80A-4A01-855F-D030082FBF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A2D8FF-2043-491F-AE9A-2EC7463ECC7F}"/>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425842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DB1F-67F8-4191-9146-80342459C30B}"/>
              </a:ext>
            </a:extLst>
          </p:cNvPr>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B2BA3-008B-4A11-8053-0C8B78B06F7B}"/>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373E5-0463-4BC5-AB95-251AB3F6F48B}"/>
              </a:ext>
            </a:extLst>
          </p:cNvPr>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7EE08B-383A-4599-A379-0FB2C9A1959E}"/>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81FAE967-8975-4E43-AF9D-92B35A1E3007}"/>
              </a:ext>
            </a:extLst>
          </p:cNvPr>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2428EE-8CBF-4E6F-BB54-00C853A1700F}"/>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8" name="Footer Placeholder 7">
            <a:extLst>
              <a:ext uri="{FF2B5EF4-FFF2-40B4-BE49-F238E27FC236}">
                <a16:creationId xmlns:a16="http://schemas.microsoft.com/office/drawing/2014/main" id="{2D5B8C76-C11E-4E9F-8D13-2246EC5A6D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59653B-E8E1-479D-851F-71360859329F}"/>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234549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EB81-EF13-43BA-8FCE-D90BD6E1CB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876C34-79AD-48DD-96DA-DD8DAFA3F287}"/>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4" name="Footer Placeholder 3">
            <a:extLst>
              <a:ext uri="{FF2B5EF4-FFF2-40B4-BE49-F238E27FC236}">
                <a16:creationId xmlns:a16="http://schemas.microsoft.com/office/drawing/2014/main" id="{B427BA70-FBB0-43E5-9BCE-6CF707CF204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3F0835-2142-40B4-BA22-03B8FD42D93E}"/>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11434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6F213-24E2-47CD-A1CD-4A6A4C7DBF43}"/>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3" name="Footer Placeholder 2">
            <a:extLst>
              <a:ext uri="{FF2B5EF4-FFF2-40B4-BE49-F238E27FC236}">
                <a16:creationId xmlns:a16="http://schemas.microsoft.com/office/drawing/2014/main" id="{E64FB001-CEC9-4061-84B1-353131DC68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52DC09-99E0-45C1-B5CB-36AF5FC3D936}"/>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138208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4243-5AD3-4D52-85EE-88301B8743AD}"/>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8D6E3FA3-BEE2-45AC-ADAD-4BCB01B54CB9}"/>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82792-F44B-4FE3-9312-EFEFDDC78C81}"/>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6CB9E953-FE45-4BC0-9750-7A6AC183F8CF}"/>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6" name="Footer Placeholder 5">
            <a:extLst>
              <a:ext uri="{FF2B5EF4-FFF2-40B4-BE49-F238E27FC236}">
                <a16:creationId xmlns:a16="http://schemas.microsoft.com/office/drawing/2014/main" id="{0D1421A1-AB4B-4A13-B510-E66EA3668A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9B2009-8D5E-4E9D-8AF5-5E24F9E794D4}"/>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63758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084E6-D984-49C3-9221-94119D0D8B70}"/>
              </a:ext>
            </a:extLst>
          </p:cNvPr>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5ADFD64E-7D13-4CAF-AA2C-89F875FFB29C}"/>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EC557F9F-820A-40FA-8444-26D00C809009}"/>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E99CF3A-0A03-4F38-A5C0-E562EF972CF6}"/>
              </a:ext>
            </a:extLst>
          </p:cNvPr>
          <p:cNvSpPr>
            <a:spLocks noGrp="1"/>
          </p:cNvSpPr>
          <p:nvPr>
            <p:ph type="dt" sz="half" idx="10"/>
          </p:nvPr>
        </p:nvSpPr>
        <p:spPr/>
        <p:txBody>
          <a:bodyPr/>
          <a:lstStyle/>
          <a:p>
            <a:fld id="{2B3D49B3-777B-463A-980B-34F6BCB8C371}" type="datetimeFigureOut">
              <a:rPr lang="en-US" smtClean="0"/>
              <a:t>3/11/2025</a:t>
            </a:fld>
            <a:endParaRPr lang="en-US" dirty="0"/>
          </a:p>
        </p:txBody>
      </p:sp>
      <p:sp>
        <p:nvSpPr>
          <p:cNvPr id="6" name="Footer Placeholder 5">
            <a:extLst>
              <a:ext uri="{FF2B5EF4-FFF2-40B4-BE49-F238E27FC236}">
                <a16:creationId xmlns:a16="http://schemas.microsoft.com/office/drawing/2014/main" id="{1011EECF-BFC6-4965-AB67-96908974E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745662-D67B-436A-8F2E-8FED6A5BEB6E}"/>
              </a:ext>
            </a:extLst>
          </p:cNvPr>
          <p:cNvSpPr>
            <a:spLocks noGrp="1"/>
          </p:cNvSpPr>
          <p:nvPr>
            <p:ph type="sldNum" sz="quarter" idx="12"/>
          </p:nvPr>
        </p:nvSpPr>
        <p:spPr/>
        <p:txBody>
          <a:bodyPr/>
          <a:lstStyle/>
          <a:p>
            <a:fld id="{5C4A749D-58B8-4E13-9472-8D1ADDF74821}" type="slidenum">
              <a:rPr lang="en-US" smtClean="0"/>
              <a:t>‹#›</a:t>
            </a:fld>
            <a:endParaRPr lang="en-US" dirty="0"/>
          </a:p>
        </p:txBody>
      </p:sp>
    </p:spTree>
    <p:extLst>
      <p:ext uri="{BB962C8B-B14F-4D97-AF65-F5344CB8AC3E}">
        <p14:creationId xmlns:p14="http://schemas.microsoft.com/office/powerpoint/2010/main" val="377208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81397-EC6E-4570-BD23-6FDC13EDD90C}"/>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619D49-58BD-49D1-B234-A6B18A7066B5}"/>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3B85F-7A38-4A78-A826-6F3330D41F24}"/>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B3D49B3-777B-463A-980B-34F6BCB8C371}" type="datetimeFigureOut">
              <a:rPr lang="en-US" smtClean="0"/>
              <a:t>3/11/2025</a:t>
            </a:fld>
            <a:endParaRPr lang="en-US" dirty="0"/>
          </a:p>
        </p:txBody>
      </p:sp>
      <p:sp>
        <p:nvSpPr>
          <p:cNvPr id="5" name="Footer Placeholder 4">
            <a:extLst>
              <a:ext uri="{FF2B5EF4-FFF2-40B4-BE49-F238E27FC236}">
                <a16:creationId xmlns:a16="http://schemas.microsoft.com/office/drawing/2014/main" id="{DCB95133-FDA9-4CB0-89D0-E25FEC818CFE}"/>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6771C9-A8DB-45B3-A0FE-2D5608AE8F7E}"/>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5C4A749D-58B8-4E13-9472-8D1ADDF74821}" type="slidenum">
              <a:rPr lang="en-US" smtClean="0"/>
              <a:t>‹#›</a:t>
            </a:fld>
            <a:endParaRPr lang="en-US" dirty="0"/>
          </a:p>
        </p:txBody>
      </p:sp>
    </p:spTree>
    <p:extLst>
      <p:ext uri="{BB962C8B-B14F-4D97-AF65-F5344CB8AC3E}">
        <p14:creationId xmlns:p14="http://schemas.microsoft.com/office/powerpoint/2010/main" val="2892024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journals.lww.com/pancreasjournal/pages/currenttoc.aspx" TargetMode="External"/><Relationship Id="rId9" Type="http://schemas.openxmlformats.org/officeDocument/2006/relationships/image" Target="../media/image6.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A5309A2-01B7-D4C6-B4A8-5A162842E5E1}"/>
              </a:ext>
            </a:extLst>
          </p:cNvPr>
          <p:cNvSpPr/>
          <p:nvPr/>
        </p:nvSpPr>
        <p:spPr>
          <a:xfrm>
            <a:off x="2874974" y="6342978"/>
            <a:ext cx="3878226" cy="2705951"/>
          </a:xfrm>
          <a:prstGeom prst="rect">
            <a:avLst/>
          </a:prstGeom>
          <a:solidFill>
            <a:srgbClr val="FFFFCC"/>
          </a:solidFill>
          <a:ln>
            <a:solidFill>
              <a:srgbClr val="01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527D64A8-3850-F774-6E32-A527F4966C9D}"/>
              </a:ext>
            </a:extLst>
          </p:cNvPr>
          <p:cNvSpPr/>
          <p:nvPr/>
        </p:nvSpPr>
        <p:spPr>
          <a:xfrm>
            <a:off x="104800" y="6342978"/>
            <a:ext cx="2539887" cy="2724822"/>
          </a:xfrm>
          <a:prstGeom prst="roundRect">
            <a:avLst/>
          </a:prstGeom>
          <a:solidFill>
            <a:srgbClr val="3F9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29B4E96E-C44C-1FA8-B31B-A442A2344250}"/>
              </a:ext>
            </a:extLst>
          </p:cNvPr>
          <p:cNvSpPr/>
          <p:nvPr/>
        </p:nvSpPr>
        <p:spPr>
          <a:xfrm>
            <a:off x="104800" y="4389616"/>
            <a:ext cx="6677025" cy="1851542"/>
          </a:xfrm>
          <a:prstGeom prst="roundRect">
            <a:avLst/>
          </a:prstGeom>
          <a:solidFill>
            <a:srgbClr val="FFFFCC"/>
          </a:solidFill>
          <a:ln>
            <a:solidFill>
              <a:srgbClr val="01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23579FA3-D688-E026-084F-02D154754CC2}"/>
              </a:ext>
            </a:extLst>
          </p:cNvPr>
          <p:cNvSpPr/>
          <p:nvPr/>
        </p:nvSpPr>
        <p:spPr>
          <a:xfrm>
            <a:off x="113069" y="2554063"/>
            <a:ext cx="6677025" cy="1701724"/>
          </a:xfrm>
          <a:prstGeom prst="roundRect">
            <a:avLst/>
          </a:prstGeom>
          <a:solidFill>
            <a:srgbClr val="3F9FFF"/>
          </a:solidFill>
          <a:ln>
            <a:solidFill>
              <a:srgbClr val="01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054" y="1409369"/>
            <a:ext cx="2317972" cy="276999"/>
          </a:xfrm>
          <a:prstGeom prst="rect">
            <a:avLst/>
          </a:prstGeom>
        </p:spPr>
        <p:txBody>
          <a:bodyPr wrap="square">
            <a:spAutoFit/>
          </a:bodyPr>
          <a:lstStyle/>
          <a:p>
            <a:r>
              <a:rPr lang="en-US" sz="1200" b="1" dirty="0">
                <a:solidFill>
                  <a:srgbClr val="2C842C"/>
                </a:solidFill>
              </a:rPr>
              <a:t> </a:t>
            </a:r>
            <a:r>
              <a:rPr lang="en-US" sz="1200" b="1" dirty="0">
                <a:solidFill>
                  <a:schemeClr val="accent5">
                    <a:lumMod val="75000"/>
                  </a:schemeClr>
                </a:solidFill>
              </a:rPr>
              <a:t>Issue 10   March 2025</a:t>
            </a:r>
          </a:p>
        </p:txBody>
      </p:sp>
      <p:sp>
        <p:nvSpPr>
          <p:cNvPr id="2" name="Title 1"/>
          <p:cNvSpPr>
            <a:spLocks noGrp="1"/>
          </p:cNvSpPr>
          <p:nvPr>
            <p:ph type="title"/>
          </p:nvPr>
        </p:nvSpPr>
        <p:spPr>
          <a:xfrm>
            <a:off x="0" y="-10775"/>
            <a:ext cx="6858000" cy="1429973"/>
          </a:xfrm>
          <a:solidFill>
            <a:srgbClr val="3F9FFF"/>
          </a:solidFill>
          <a:ln>
            <a:noFill/>
          </a:ln>
        </p:spPr>
        <p:style>
          <a:lnRef idx="0">
            <a:scrgbClr r="0" g="0" b="0"/>
          </a:lnRef>
          <a:fillRef idx="0">
            <a:scrgbClr r="0" g="0" b="0"/>
          </a:fillRef>
          <a:effectRef idx="0">
            <a:scrgbClr r="0" g="0" b="0"/>
          </a:effectRef>
          <a:fontRef idx="minor">
            <a:schemeClr val="lt1"/>
          </a:fontRef>
        </p:style>
        <p:txBody>
          <a:bodyPr>
            <a:noAutofit/>
          </a:bodyPr>
          <a:lstStyle/>
          <a:p>
            <a:pPr algn="l"/>
            <a:br>
              <a:rPr lang="en-US" sz="2400" b="1" dirty="0">
                <a:solidFill>
                  <a:schemeClr val="bg1"/>
                </a:solidFill>
                <a:latin typeface="Aparajita" panose="020B0604020202020204" pitchFamily="34" charset="0"/>
                <a:cs typeface="Aparajita" panose="020B0604020202020204" pitchFamily="34" charset="0"/>
              </a:rPr>
            </a:br>
            <a:r>
              <a:rPr lang="en-US" sz="2800" b="1" dirty="0">
                <a:solidFill>
                  <a:schemeClr val="bg1"/>
                </a:solidFill>
                <a:latin typeface="Aparajita" panose="020B0604020202020204" pitchFamily="34" charset="0"/>
                <a:cs typeface="Aparajita" panose="020B0604020202020204" pitchFamily="34" charset="0"/>
              </a:rPr>
              <a:t>INSPPIRE-2</a:t>
            </a:r>
            <a:r>
              <a:rPr lang="en-US" sz="3200" b="1" dirty="0">
                <a:solidFill>
                  <a:schemeClr val="accent6">
                    <a:lumMod val="50000"/>
                  </a:schemeClr>
                </a:solidFill>
                <a:latin typeface="Aparajita" panose="020B0604020202020204" pitchFamily="34" charset="0"/>
                <a:cs typeface="Aparajita" panose="020B0604020202020204" pitchFamily="34" charset="0"/>
              </a:rPr>
              <a:t> </a:t>
            </a:r>
            <a:br>
              <a:rPr lang="en-US" sz="3200" b="1" dirty="0">
                <a:solidFill>
                  <a:schemeClr val="bg1"/>
                </a:solidFill>
                <a:highlight>
                  <a:srgbClr val="008080"/>
                </a:highlight>
                <a:latin typeface="Aparajita" panose="020B0604020202020204" pitchFamily="34" charset="0"/>
                <a:cs typeface="Aparajita" panose="020B0604020202020204" pitchFamily="34" charset="0"/>
              </a:rPr>
            </a:br>
            <a:r>
              <a:rPr lang="en-US" sz="6000" b="1" dirty="0">
                <a:solidFill>
                  <a:schemeClr val="bg1"/>
                </a:solidFill>
                <a:latin typeface="Aparajita" panose="020B0604020202020204" pitchFamily="34" charset="0"/>
                <a:cs typeface="Aparajita" panose="020B0604020202020204" pitchFamily="34" charset="0"/>
              </a:rPr>
              <a:t>Winter Newsletter</a:t>
            </a:r>
            <a:br>
              <a:rPr lang="en-US" sz="6600" b="1" dirty="0">
                <a:solidFill>
                  <a:schemeClr val="bg1"/>
                </a:solidFill>
                <a:latin typeface="Aparajita" panose="020B0604020202020204" pitchFamily="34" charset="0"/>
                <a:cs typeface="Aparajita" panose="020B0604020202020204" pitchFamily="34" charset="0"/>
              </a:rPr>
            </a:br>
            <a:r>
              <a:rPr lang="en-US" sz="1400" dirty="0">
                <a:solidFill>
                  <a:schemeClr val="bg1"/>
                </a:solidFill>
              </a:rPr>
              <a:t>The </a:t>
            </a:r>
            <a:r>
              <a:rPr lang="en-US" sz="1400" b="1" dirty="0">
                <a:solidFill>
                  <a:schemeClr val="bg1"/>
                </a:solidFill>
              </a:rPr>
              <a:t>In</a:t>
            </a:r>
            <a:r>
              <a:rPr lang="en-US" sz="1400" dirty="0">
                <a:solidFill>
                  <a:schemeClr val="bg1"/>
                </a:solidFill>
              </a:rPr>
              <a:t>ternational </a:t>
            </a:r>
            <a:r>
              <a:rPr lang="en-US" sz="1400" b="1" dirty="0">
                <a:solidFill>
                  <a:schemeClr val="bg1"/>
                </a:solidFill>
              </a:rPr>
              <a:t>S</a:t>
            </a:r>
            <a:r>
              <a:rPr lang="en-US" sz="1400" dirty="0">
                <a:solidFill>
                  <a:schemeClr val="bg1"/>
                </a:solidFill>
              </a:rPr>
              <a:t>tudy Group of </a:t>
            </a:r>
            <a:r>
              <a:rPr lang="en-US" sz="1400" b="1" dirty="0">
                <a:solidFill>
                  <a:schemeClr val="bg1"/>
                </a:solidFill>
              </a:rPr>
              <a:t>P</a:t>
            </a:r>
            <a:r>
              <a:rPr lang="en-US" sz="1400" dirty="0">
                <a:solidFill>
                  <a:schemeClr val="bg1"/>
                </a:solidFill>
              </a:rPr>
              <a:t>ediatric </a:t>
            </a:r>
            <a:r>
              <a:rPr lang="en-US" sz="1400" b="1" dirty="0">
                <a:solidFill>
                  <a:schemeClr val="bg1"/>
                </a:solidFill>
              </a:rPr>
              <a:t>P</a:t>
            </a:r>
            <a:r>
              <a:rPr lang="en-US" sz="1400" dirty="0">
                <a:solidFill>
                  <a:schemeClr val="bg1"/>
                </a:solidFill>
              </a:rPr>
              <a:t>ancreatitis: </a:t>
            </a:r>
            <a:r>
              <a:rPr lang="en-US" sz="1400" b="1" dirty="0">
                <a:solidFill>
                  <a:schemeClr val="bg1"/>
                </a:solidFill>
              </a:rPr>
              <a:t>I</a:t>
            </a:r>
            <a:r>
              <a:rPr lang="en-US" sz="1400" dirty="0">
                <a:solidFill>
                  <a:schemeClr val="bg1"/>
                </a:solidFill>
              </a:rPr>
              <a:t>n search for a cu</a:t>
            </a:r>
            <a:r>
              <a:rPr lang="en-US" sz="1400" b="1" dirty="0">
                <a:solidFill>
                  <a:schemeClr val="bg1"/>
                </a:solidFill>
              </a:rPr>
              <a:t>RE</a:t>
            </a:r>
            <a:r>
              <a:rPr lang="en-US" sz="1400" dirty="0">
                <a:solidFill>
                  <a:schemeClr val="bg1"/>
                </a:solidFill>
              </a:rPr>
              <a:t> (INSPPIRE)</a:t>
            </a:r>
            <a:br>
              <a:rPr lang="en-US" sz="1200" dirty="0">
                <a:solidFill>
                  <a:srgbClr val="2C842C"/>
                </a:solidFill>
                <a:latin typeface="Aparajita" panose="020B0604020202020204" pitchFamily="34" charset="0"/>
                <a:cs typeface="Aparajita" panose="020B0604020202020204" pitchFamily="34" charset="0"/>
              </a:rPr>
            </a:br>
            <a:br>
              <a:rPr lang="en-US" sz="1200" dirty="0">
                <a:solidFill>
                  <a:srgbClr val="2C842C"/>
                </a:solidFill>
                <a:latin typeface="Aparajita" panose="020B0604020202020204" pitchFamily="34" charset="0"/>
                <a:cs typeface="Aparajita" panose="020B0604020202020204" pitchFamily="34" charset="0"/>
              </a:rPr>
            </a:br>
            <a:endParaRPr lang="en-US" sz="1200" dirty="0">
              <a:solidFill>
                <a:srgbClr val="2C842C"/>
              </a:solidFill>
              <a:latin typeface="Aparajita" panose="020B0604020202020204" pitchFamily="34" charset="0"/>
              <a:cs typeface="Aparajita" panose="020B0604020202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385" y="132975"/>
            <a:ext cx="1071153" cy="101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460A09B-DFFA-486C-BAED-032E3426D03B}"/>
              </a:ext>
            </a:extLst>
          </p:cNvPr>
          <p:cNvSpPr txBox="1"/>
          <p:nvPr/>
        </p:nvSpPr>
        <p:spPr>
          <a:xfrm>
            <a:off x="-304800" y="1565790"/>
            <a:ext cx="4191000" cy="276999"/>
          </a:xfrm>
          <a:prstGeom prst="rect">
            <a:avLst/>
          </a:prstGeom>
        </p:spPr>
        <p:txBody>
          <a:bodyPr wrap="square" rtlCol="0">
            <a:spAutoFit/>
          </a:bodyPr>
          <a:lstStyle/>
          <a:p>
            <a:pPr algn="ctr"/>
            <a:r>
              <a:rPr lang="en-CA" sz="1200" b="1" dirty="0">
                <a:solidFill>
                  <a:schemeClr val="accent5">
                    <a:lumMod val="75000"/>
                  </a:schemeClr>
                </a:solidFill>
              </a:rPr>
              <a:t>You are helping us to learn more about pancreatitis!</a:t>
            </a:r>
          </a:p>
        </p:txBody>
      </p:sp>
      <p:sp>
        <p:nvSpPr>
          <p:cNvPr id="27" name="Rectangle 26"/>
          <p:cNvSpPr/>
          <p:nvPr/>
        </p:nvSpPr>
        <p:spPr>
          <a:xfrm>
            <a:off x="4267320" y="1473723"/>
            <a:ext cx="2562130" cy="260850"/>
          </a:xfrm>
          <a:prstGeom prst="rect">
            <a:avLst/>
          </a:prstGeom>
          <a:solidFill>
            <a:srgbClr val="3F9FFF"/>
          </a:solidFill>
          <a:ln>
            <a:solidFill>
              <a:schemeClr val="tx1"/>
            </a:solidFill>
          </a:ln>
        </p:spPr>
        <p:txBody>
          <a:bodyPr wrap="square">
            <a:spAutoFit/>
          </a:bodyPr>
          <a:lstStyle/>
          <a:p>
            <a:pPr lvl="0" algn="ctr"/>
            <a:r>
              <a:rPr lang="en-US" sz="1100" b="1" dirty="0">
                <a:solidFill>
                  <a:schemeClr val="bg1"/>
                </a:solidFill>
              </a:rPr>
              <a:t>Our Team: 25 Centers Worldwide</a:t>
            </a:r>
          </a:p>
        </p:txBody>
      </p:sp>
      <p:sp>
        <p:nvSpPr>
          <p:cNvPr id="52" name="TextBox 51">
            <a:extLst>
              <a:ext uri="{FF2B5EF4-FFF2-40B4-BE49-F238E27FC236}">
                <a16:creationId xmlns:a16="http://schemas.microsoft.com/office/drawing/2014/main" id="{35589D0D-893F-4D22-A355-33A27DACB4C0}"/>
              </a:ext>
            </a:extLst>
          </p:cNvPr>
          <p:cNvSpPr txBox="1"/>
          <p:nvPr/>
        </p:nvSpPr>
        <p:spPr>
          <a:xfrm>
            <a:off x="-9054" y="1811511"/>
            <a:ext cx="6858000" cy="677108"/>
          </a:xfrm>
          <a:prstGeom prst="rect">
            <a:avLst/>
          </a:prstGeom>
          <a:solidFill>
            <a:srgbClr val="FFFFCC"/>
          </a:solidFill>
          <a:ln>
            <a:solidFill>
              <a:schemeClr val="tx1"/>
            </a:solidFill>
          </a:ln>
        </p:spPr>
        <p:txBody>
          <a:bodyPr wrap="square" rtlCol="0">
            <a:spAutoFit/>
          </a:bodyPr>
          <a:lstStyle/>
          <a:p>
            <a:pPr algn="ctr"/>
            <a:r>
              <a:rPr lang="en-US" sz="1100" b="1" dirty="0">
                <a:solidFill>
                  <a:schemeClr val="accent5">
                    <a:lumMod val="50000"/>
                  </a:schemeClr>
                </a:solidFill>
                <a:latin typeface="Arial Black" charset="0"/>
                <a:ea typeface="Arial Black" charset="0"/>
                <a:cs typeface="Arial Black" charset="0"/>
              </a:rPr>
              <a:t>Children with ARP and CP and their families told us that pain and </a:t>
            </a:r>
            <a:r>
              <a:rPr lang="en-US" sz="1100" b="1">
                <a:solidFill>
                  <a:schemeClr val="accent5">
                    <a:lumMod val="50000"/>
                  </a:schemeClr>
                </a:solidFill>
                <a:latin typeface="Arial Black" charset="0"/>
                <a:ea typeface="Arial Black" charset="0"/>
                <a:cs typeface="Arial Black" charset="0"/>
              </a:rPr>
              <a:t>fatigue </a:t>
            </a:r>
          </a:p>
          <a:p>
            <a:pPr algn="ctr"/>
            <a:r>
              <a:rPr lang="en-US" sz="1100" b="1">
                <a:solidFill>
                  <a:schemeClr val="accent5">
                    <a:lumMod val="50000"/>
                  </a:schemeClr>
                </a:solidFill>
                <a:latin typeface="Arial Black" charset="0"/>
                <a:ea typeface="Arial Black" charset="0"/>
                <a:cs typeface="Arial Black" charset="0"/>
              </a:rPr>
              <a:t>are </a:t>
            </a:r>
            <a:r>
              <a:rPr lang="en-US" sz="1100" b="1" dirty="0">
                <a:solidFill>
                  <a:schemeClr val="accent5">
                    <a:lumMod val="50000"/>
                  </a:schemeClr>
                </a:solidFill>
                <a:latin typeface="Arial Black" charset="0"/>
                <a:ea typeface="Arial Black" charset="0"/>
                <a:cs typeface="Arial Black" charset="0"/>
              </a:rPr>
              <a:t>their most bothersome experiences.</a:t>
            </a:r>
          </a:p>
          <a:p>
            <a:r>
              <a:rPr lang="en-US" sz="800" dirty="0">
                <a:solidFill>
                  <a:schemeClr val="accent5">
                    <a:lumMod val="50000"/>
                  </a:schemeClr>
                </a:solidFill>
                <a:latin typeface="+mj-lt"/>
              </a:rPr>
              <a:t>Patient and family input to determine experiences and research interests in pediatric pancreatitis: an INSPPIRE-2 study</a:t>
            </a:r>
          </a:p>
          <a:p>
            <a:r>
              <a:rPr lang="en-US" sz="800" dirty="0">
                <a:solidFill>
                  <a:schemeClr val="accent5">
                    <a:lumMod val="50000"/>
                  </a:schemeClr>
                </a:solidFill>
                <a:latin typeface="+mj-lt"/>
              </a:rPr>
              <a:t>Cress, et.al. (</a:t>
            </a:r>
            <a:r>
              <a:rPr lang="pt-BR" sz="800" dirty="0">
                <a:solidFill>
                  <a:schemeClr val="accent5">
                    <a:lumMod val="50000"/>
                  </a:schemeClr>
                </a:solidFill>
                <a:latin typeface="+mj-lt"/>
              </a:rPr>
              <a:t>Pancreas </a:t>
            </a:r>
            <a:r>
              <a:rPr lang="pt-BR" sz="800" dirty="0">
                <a:solidFill>
                  <a:schemeClr val="accent5">
                    <a:lumMod val="50000"/>
                  </a:schemeClr>
                </a:solidFill>
                <a:latin typeface="+mj-lt"/>
                <a:hlinkClick r:id="rId4">
                  <a:extLst>
                    <a:ext uri="{A12FA001-AC4F-418D-AE19-62706E023703}">
                      <ahyp:hlinkClr xmlns:ahyp="http://schemas.microsoft.com/office/drawing/2018/hyperlinkcolor" val="tx"/>
                    </a:ext>
                  </a:extLst>
                </a:hlinkClick>
              </a:rPr>
              <a:t>54(1):p e18-e22, January 2025.</a:t>
            </a:r>
            <a:r>
              <a:rPr lang="pt-BR" sz="800" dirty="0">
                <a:solidFill>
                  <a:schemeClr val="accent5">
                    <a:lumMod val="50000"/>
                  </a:schemeClr>
                </a:solidFill>
                <a:latin typeface="+mj-lt"/>
              </a:rPr>
              <a:t> | DOI: 10.1097/MPA.0000000000002390</a:t>
            </a:r>
            <a:r>
              <a:rPr lang="pt-BR" sz="800" b="0" i="0" dirty="0">
                <a:solidFill>
                  <a:srgbClr val="3B3030"/>
                </a:solidFill>
                <a:effectLst/>
                <a:latin typeface="Fira Sans" panose="020B0503050000020004" pitchFamily="34" charset="0"/>
              </a:rPr>
              <a:t>)</a:t>
            </a:r>
            <a:r>
              <a:rPr lang="nb-NO" sz="800" b="0" i="0" dirty="0">
                <a:solidFill>
                  <a:schemeClr val="accent5">
                    <a:lumMod val="50000"/>
                  </a:schemeClr>
                </a:solidFill>
                <a:effectLst/>
                <a:latin typeface="BlinkMacSystemFont"/>
              </a:rPr>
              <a:t>. </a:t>
            </a:r>
            <a:endParaRPr lang="en-US" sz="800" dirty="0">
              <a:solidFill>
                <a:schemeClr val="accent5">
                  <a:lumMod val="50000"/>
                </a:schemeClr>
              </a:solidFill>
              <a:latin typeface="+mj-lt"/>
            </a:endParaRPr>
          </a:p>
        </p:txBody>
      </p:sp>
      <p:pic>
        <p:nvPicPr>
          <p:cNvPr id="14" name="Picture 13">
            <a:extLst>
              <a:ext uri="{FF2B5EF4-FFF2-40B4-BE49-F238E27FC236}">
                <a16:creationId xmlns:a16="http://schemas.microsoft.com/office/drawing/2014/main" id="{A7922B7C-960F-ED34-4A9F-CF86688F37F0}"/>
              </a:ext>
            </a:extLst>
          </p:cNvPr>
          <p:cNvPicPr>
            <a:picLocks noChangeAspect="1"/>
          </p:cNvPicPr>
          <p:nvPr/>
        </p:nvPicPr>
        <p:blipFill>
          <a:blip r:embed="rId5"/>
          <a:stretch>
            <a:fillRect/>
          </a:stretch>
        </p:blipFill>
        <p:spPr>
          <a:xfrm>
            <a:off x="3213260" y="2790584"/>
            <a:ext cx="724271" cy="724271"/>
          </a:xfrm>
          <a:prstGeom prst="rect">
            <a:avLst/>
          </a:prstGeom>
        </p:spPr>
      </p:pic>
      <p:pic>
        <p:nvPicPr>
          <p:cNvPr id="16" name="Picture 15">
            <a:extLst>
              <a:ext uri="{FF2B5EF4-FFF2-40B4-BE49-F238E27FC236}">
                <a16:creationId xmlns:a16="http://schemas.microsoft.com/office/drawing/2014/main" id="{35542B34-0CF8-23DB-FFC5-9DD5821AA8F8}"/>
              </a:ext>
            </a:extLst>
          </p:cNvPr>
          <p:cNvPicPr>
            <a:picLocks noChangeAspect="1"/>
          </p:cNvPicPr>
          <p:nvPr/>
        </p:nvPicPr>
        <p:blipFill>
          <a:blip r:embed="rId6"/>
          <a:stretch>
            <a:fillRect/>
          </a:stretch>
        </p:blipFill>
        <p:spPr>
          <a:xfrm>
            <a:off x="4106569" y="2796540"/>
            <a:ext cx="724271" cy="724271"/>
          </a:xfrm>
          <a:prstGeom prst="rect">
            <a:avLst/>
          </a:prstGeom>
        </p:spPr>
      </p:pic>
      <p:sp>
        <p:nvSpPr>
          <p:cNvPr id="20" name="TextBox 19">
            <a:extLst>
              <a:ext uri="{FF2B5EF4-FFF2-40B4-BE49-F238E27FC236}">
                <a16:creationId xmlns:a16="http://schemas.microsoft.com/office/drawing/2014/main" id="{78ADF6F2-4AE8-BA88-629E-D107C326A8AC}"/>
              </a:ext>
            </a:extLst>
          </p:cNvPr>
          <p:cNvSpPr txBox="1"/>
          <p:nvPr/>
        </p:nvSpPr>
        <p:spPr>
          <a:xfrm>
            <a:off x="302606" y="2765068"/>
            <a:ext cx="1965762" cy="1200329"/>
          </a:xfrm>
          <a:prstGeom prst="rect">
            <a:avLst/>
          </a:prstGeom>
          <a:noFill/>
        </p:spPr>
        <p:txBody>
          <a:bodyPr wrap="square" rtlCol="0">
            <a:spAutoFit/>
          </a:bodyPr>
          <a:lstStyle/>
          <a:p>
            <a:pPr algn="ctr"/>
            <a:r>
              <a:rPr lang="en-US" sz="1200" b="0" i="0" dirty="0">
                <a:solidFill>
                  <a:schemeClr val="bg1"/>
                </a:solidFill>
                <a:effectLst/>
                <a:latin typeface="Segoe UI" panose="020B0502040204020203" pitchFamily="34" charset="0"/>
              </a:rPr>
              <a:t>Pancreatitis can be a challenging condition for both children and their families. The experiences that impact them the most include these top 5:</a:t>
            </a:r>
          </a:p>
        </p:txBody>
      </p:sp>
      <p:sp>
        <p:nvSpPr>
          <p:cNvPr id="21" name="TextBox 20">
            <a:extLst>
              <a:ext uri="{FF2B5EF4-FFF2-40B4-BE49-F238E27FC236}">
                <a16:creationId xmlns:a16="http://schemas.microsoft.com/office/drawing/2014/main" id="{20A2B12A-9798-ADEF-0591-485F9AAEDBDD}"/>
              </a:ext>
            </a:extLst>
          </p:cNvPr>
          <p:cNvSpPr txBox="1"/>
          <p:nvPr/>
        </p:nvSpPr>
        <p:spPr>
          <a:xfrm>
            <a:off x="2414607" y="3575737"/>
            <a:ext cx="489236" cy="400110"/>
          </a:xfrm>
          <a:prstGeom prst="rect">
            <a:avLst/>
          </a:prstGeom>
          <a:noFill/>
        </p:spPr>
        <p:txBody>
          <a:bodyPr wrap="none" rtlCol="0">
            <a:spAutoFit/>
          </a:bodyPr>
          <a:lstStyle/>
          <a:p>
            <a:pPr algn="ctr"/>
            <a:r>
              <a:rPr lang="en-US" sz="1000" b="1" dirty="0">
                <a:solidFill>
                  <a:schemeClr val="bg1"/>
                </a:solidFill>
              </a:rPr>
              <a:t>Pain </a:t>
            </a:r>
          </a:p>
          <a:p>
            <a:pPr algn="ctr"/>
            <a:r>
              <a:rPr lang="en-US" sz="1000" b="1" dirty="0">
                <a:solidFill>
                  <a:schemeClr val="bg1"/>
                </a:solidFill>
              </a:rPr>
              <a:t>(74%)</a:t>
            </a:r>
          </a:p>
        </p:txBody>
      </p:sp>
      <p:sp>
        <p:nvSpPr>
          <p:cNvPr id="23" name="TextBox 22">
            <a:extLst>
              <a:ext uri="{FF2B5EF4-FFF2-40B4-BE49-F238E27FC236}">
                <a16:creationId xmlns:a16="http://schemas.microsoft.com/office/drawing/2014/main" id="{A05458C5-890E-B214-37D8-5F8513F95D24}"/>
              </a:ext>
            </a:extLst>
          </p:cNvPr>
          <p:cNvSpPr txBox="1"/>
          <p:nvPr/>
        </p:nvSpPr>
        <p:spPr>
          <a:xfrm>
            <a:off x="3253157" y="3565287"/>
            <a:ext cx="694421" cy="400110"/>
          </a:xfrm>
          <a:prstGeom prst="rect">
            <a:avLst/>
          </a:prstGeom>
          <a:noFill/>
        </p:spPr>
        <p:txBody>
          <a:bodyPr wrap="none" rtlCol="0">
            <a:spAutoFit/>
          </a:bodyPr>
          <a:lstStyle/>
          <a:p>
            <a:pPr algn="ctr"/>
            <a:r>
              <a:rPr lang="en-US" sz="1000" b="1" dirty="0">
                <a:solidFill>
                  <a:schemeClr val="bg1"/>
                </a:solidFill>
              </a:rPr>
              <a:t>Tiredness</a:t>
            </a:r>
          </a:p>
          <a:p>
            <a:pPr algn="ctr"/>
            <a:r>
              <a:rPr lang="en-US" sz="1000" b="1" dirty="0">
                <a:solidFill>
                  <a:schemeClr val="bg1"/>
                </a:solidFill>
              </a:rPr>
              <a:t>(35%)</a:t>
            </a:r>
          </a:p>
        </p:txBody>
      </p:sp>
      <p:sp>
        <p:nvSpPr>
          <p:cNvPr id="24" name="TextBox 23">
            <a:extLst>
              <a:ext uri="{FF2B5EF4-FFF2-40B4-BE49-F238E27FC236}">
                <a16:creationId xmlns:a16="http://schemas.microsoft.com/office/drawing/2014/main" id="{E92FA9F2-3C2B-9119-1689-36B5A7C3F05E}"/>
              </a:ext>
            </a:extLst>
          </p:cNvPr>
          <p:cNvSpPr txBox="1"/>
          <p:nvPr/>
        </p:nvSpPr>
        <p:spPr>
          <a:xfrm>
            <a:off x="4016059" y="3575872"/>
            <a:ext cx="972435" cy="553998"/>
          </a:xfrm>
          <a:prstGeom prst="rect">
            <a:avLst/>
          </a:prstGeom>
          <a:noFill/>
        </p:spPr>
        <p:txBody>
          <a:bodyPr wrap="square" rtlCol="0">
            <a:spAutoFit/>
          </a:bodyPr>
          <a:lstStyle/>
          <a:p>
            <a:pPr algn="ctr"/>
            <a:r>
              <a:rPr lang="en-US" sz="1000" b="1" dirty="0">
                <a:solidFill>
                  <a:schemeClr val="bg1"/>
                </a:solidFill>
              </a:rPr>
              <a:t>Missing school </a:t>
            </a:r>
          </a:p>
          <a:p>
            <a:pPr algn="ctr"/>
            <a:r>
              <a:rPr lang="en-US" sz="1000" b="1" dirty="0">
                <a:solidFill>
                  <a:schemeClr val="bg1"/>
                </a:solidFill>
              </a:rPr>
              <a:t>and social </a:t>
            </a:r>
          </a:p>
          <a:p>
            <a:pPr algn="ctr"/>
            <a:r>
              <a:rPr lang="en-US" sz="1000" b="1" dirty="0">
                <a:solidFill>
                  <a:schemeClr val="bg1"/>
                </a:solidFill>
              </a:rPr>
              <a:t>Events (33%)</a:t>
            </a:r>
          </a:p>
        </p:txBody>
      </p:sp>
      <p:pic>
        <p:nvPicPr>
          <p:cNvPr id="33" name="Picture 32">
            <a:extLst>
              <a:ext uri="{FF2B5EF4-FFF2-40B4-BE49-F238E27FC236}">
                <a16:creationId xmlns:a16="http://schemas.microsoft.com/office/drawing/2014/main" id="{9332BCDF-359A-5AA7-DDE2-836E3DEBA696}"/>
              </a:ext>
            </a:extLst>
          </p:cNvPr>
          <p:cNvPicPr>
            <a:picLocks noChangeAspect="1"/>
          </p:cNvPicPr>
          <p:nvPr/>
        </p:nvPicPr>
        <p:blipFill>
          <a:blip r:embed="rId7"/>
          <a:stretch>
            <a:fillRect/>
          </a:stretch>
        </p:blipFill>
        <p:spPr>
          <a:xfrm>
            <a:off x="638903" y="6535464"/>
            <a:ext cx="1213686" cy="1213686"/>
          </a:xfrm>
          <a:prstGeom prst="rect">
            <a:avLst/>
          </a:prstGeom>
        </p:spPr>
      </p:pic>
      <p:sp>
        <p:nvSpPr>
          <p:cNvPr id="34" name="TextBox 33">
            <a:extLst>
              <a:ext uri="{FF2B5EF4-FFF2-40B4-BE49-F238E27FC236}">
                <a16:creationId xmlns:a16="http://schemas.microsoft.com/office/drawing/2014/main" id="{A85E401A-68D7-76DA-D841-5C1EA5231548}"/>
              </a:ext>
            </a:extLst>
          </p:cNvPr>
          <p:cNvSpPr txBox="1"/>
          <p:nvPr/>
        </p:nvSpPr>
        <p:spPr>
          <a:xfrm>
            <a:off x="150896" y="7724813"/>
            <a:ext cx="2343008" cy="1384995"/>
          </a:xfrm>
          <a:prstGeom prst="rect">
            <a:avLst/>
          </a:prstGeom>
          <a:noFill/>
        </p:spPr>
        <p:txBody>
          <a:bodyPr wrap="square" rtlCol="0">
            <a:spAutoFit/>
          </a:bodyPr>
          <a:lstStyle/>
          <a:p>
            <a:pPr algn="ctr"/>
            <a:r>
              <a:rPr lang="en-US" sz="1200" b="0" i="0" dirty="0">
                <a:solidFill>
                  <a:schemeClr val="bg1"/>
                </a:solidFill>
                <a:effectLst/>
                <a:latin typeface="Segoe UI" panose="020B0502040204020203" pitchFamily="34" charset="0"/>
              </a:rPr>
              <a:t>Teaching healthcare providers about pancreatitis and how to treat was the 5</a:t>
            </a:r>
            <a:r>
              <a:rPr lang="en-US" sz="1200" b="0" i="0" baseline="30000" dirty="0">
                <a:solidFill>
                  <a:schemeClr val="bg1"/>
                </a:solidFill>
                <a:effectLst/>
                <a:latin typeface="Segoe UI" panose="020B0502040204020203" pitchFamily="34" charset="0"/>
              </a:rPr>
              <a:t>th</a:t>
            </a:r>
            <a:r>
              <a:rPr lang="en-US" sz="1200" b="0" i="0" dirty="0">
                <a:solidFill>
                  <a:schemeClr val="bg1"/>
                </a:solidFill>
                <a:effectLst/>
                <a:latin typeface="Segoe UI" panose="020B0502040204020203" pitchFamily="34" charset="0"/>
              </a:rPr>
              <a:t> most important (39%). More training is needed to help providers understand and manage this condition better.</a:t>
            </a:r>
            <a:endParaRPr lang="en-US" sz="1200" dirty="0">
              <a:solidFill>
                <a:schemeClr val="bg1"/>
              </a:solidFill>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F2FB6CBA-5CA1-D22B-A62C-6A2D3EE7F6AD}"/>
              </a:ext>
            </a:extLst>
          </p:cNvPr>
          <p:cNvSpPr txBox="1"/>
          <p:nvPr/>
        </p:nvSpPr>
        <p:spPr>
          <a:xfrm>
            <a:off x="2414607" y="4574908"/>
            <a:ext cx="4128246" cy="461665"/>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Families and children want researches to learn more about these things to improve their quality of life.</a:t>
            </a:r>
          </a:p>
        </p:txBody>
      </p:sp>
      <p:sp>
        <p:nvSpPr>
          <p:cNvPr id="30" name="TextBox 29">
            <a:extLst>
              <a:ext uri="{FF2B5EF4-FFF2-40B4-BE49-F238E27FC236}">
                <a16:creationId xmlns:a16="http://schemas.microsoft.com/office/drawing/2014/main" id="{5D2A8C78-2BD8-B357-BA20-32788B8EC136}"/>
              </a:ext>
            </a:extLst>
          </p:cNvPr>
          <p:cNvSpPr txBox="1"/>
          <p:nvPr/>
        </p:nvSpPr>
        <p:spPr>
          <a:xfrm>
            <a:off x="2619439" y="5106359"/>
            <a:ext cx="3705161" cy="1015663"/>
          </a:xfrm>
          <a:prstGeom prst="rect">
            <a:avLst/>
          </a:prstGeom>
          <a:noFill/>
        </p:spPr>
        <p:txBody>
          <a:bodyPr wrap="square" rtlCol="0">
            <a:spAutoFit/>
          </a:bodyPr>
          <a:lstStyle/>
          <a:p>
            <a:pPr marL="342900" indent="-342900">
              <a:buFont typeface="+mj-lt"/>
              <a:buAutoNum type="arabicPeriod"/>
            </a:pPr>
            <a:r>
              <a:rPr lang="en-US" sz="1200" dirty="0">
                <a:latin typeface="Segoe UI" panose="020B0502040204020203" pitchFamily="34" charset="0"/>
                <a:cs typeface="Segoe UI" panose="020B0502040204020203" pitchFamily="34" charset="0"/>
              </a:rPr>
              <a:t>How to prevent an attack (60%)</a:t>
            </a:r>
          </a:p>
          <a:p>
            <a:pPr marL="342900" indent="-342900">
              <a:buFont typeface="+mj-lt"/>
              <a:buAutoNum type="arabicPeriod"/>
            </a:pPr>
            <a:r>
              <a:rPr lang="en-US" sz="1200" dirty="0">
                <a:latin typeface="Segoe UI" panose="020B0502040204020203" pitchFamily="34" charset="0"/>
                <a:cs typeface="Segoe UI" panose="020B0502040204020203" pitchFamily="34" charset="0"/>
              </a:rPr>
              <a:t>How pancreatitis affects other parts of the body (58%)</a:t>
            </a:r>
          </a:p>
          <a:p>
            <a:pPr marL="342900" indent="-342900">
              <a:buFont typeface="+mj-lt"/>
              <a:buAutoNum type="arabicPeriod"/>
            </a:pPr>
            <a:r>
              <a:rPr lang="en-US" sz="1200" dirty="0">
                <a:latin typeface="Segoe UI" panose="020B0502040204020203" pitchFamily="34" charset="0"/>
                <a:cs typeface="Segoe UI" panose="020B0502040204020203" pitchFamily="34" charset="0"/>
              </a:rPr>
              <a:t>Ways to treat or handle pain (56%)</a:t>
            </a:r>
          </a:p>
          <a:p>
            <a:pPr marL="342900" indent="-342900">
              <a:buFont typeface="+mj-lt"/>
              <a:buAutoNum type="arabicPeriod"/>
            </a:pPr>
            <a:r>
              <a:rPr lang="en-US" sz="1200" dirty="0">
                <a:latin typeface="Segoe UI" panose="020B0502040204020203" pitchFamily="34" charset="0"/>
                <a:cs typeface="Segoe UI" panose="020B0502040204020203" pitchFamily="34" charset="0"/>
              </a:rPr>
              <a:t>Cause of pancreatitis (44%)</a:t>
            </a:r>
          </a:p>
        </p:txBody>
      </p:sp>
      <p:sp>
        <p:nvSpPr>
          <p:cNvPr id="37" name="TextBox 36">
            <a:extLst>
              <a:ext uri="{FF2B5EF4-FFF2-40B4-BE49-F238E27FC236}">
                <a16:creationId xmlns:a16="http://schemas.microsoft.com/office/drawing/2014/main" id="{FFB87B53-6BE6-1AEE-514D-8501FB29D17D}"/>
              </a:ext>
            </a:extLst>
          </p:cNvPr>
          <p:cNvSpPr txBox="1"/>
          <p:nvPr/>
        </p:nvSpPr>
        <p:spPr>
          <a:xfrm>
            <a:off x="4065857" y="7301423"/>
            <a:ext cx="1569240" cy="1384995"/>
          </a:xfrm>
          <a:prstGeom prst="rect">
            <a:avLst/>
          </a:prstGeom>
          <a:noFill/>
        </p:spPr>
        <p:txBody>
          <a:bodyPr wrap="square" rtlCol="0">
            <a:spAutoFit/>
          </a:bodyPr>
          <a:lstStyle/>
          <a:p>
            <a:pPr algn="ctr"/>
            <a:r>
              <a:rPr lang="en-US" sz="1400" dirty="0"/>
              <a:t>Families and patients can find out more about pancreatitis using these sources.</a:t>
            </a:r>
          </a:p>
          <a:p>
            <a:pPr marL="285750" indent="-285750" algn="ctr">
              <a:buFont typeface="Arial" panose="020B0604020202020204" pitchFamily="34" charset="0"/>
              <a:buChar char="•"/>
            </a:pPr>
            <a:endParaRPr lang="en-US" sz="1400" dirty="0"/>
          </a:p>
        </p:txBody>
      </p:sp>
      <p:pic>
        <p:nvPicPr>
          <p:cNvPr id="1026" name="Picture 2" descr="Patient Care » Cancer Center » UF Health Cancer Center » University of ...">
            <a:extLst>
              <a:ext uri="{FF2B5EF4-FFF2-40B4-BE49-F238E27FC236}">
                <a16:creationId xmlns:a16="http://schemas.microsoft.com/office/drawing/2014/main" id="{596E4543-FA6B-F2AA-A594-A1E7ADABFE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2038" y="8179897"/>
            <a:ext cx="1070519" cy="713679"/>
          </a:xfrm>
          <a:prstGeom prst="rect">
            <a:avLst/>
          </a:prstGeom>
          <a:noFill/>
          <a:ln>
            <a:solidFill>
              <a:srgbClr val="0180FF"/>
            </a:solidFill>
          </a:ln>
          <a:extLst>
            <a:ext uri="{909E8E84-426E-40DD-AFC4-6F175D3DCCD1}">
              <a14:hiddenFill xmlns:a14="http://schemas.microsoft.com/office/drawing/2010/main">
                <a:solidFill>
                  <a:srgbClr val="FFFFFF"/>
                </a:solidFill>
              </a14:hiddenFill>
            </a:ext>
          </a:extLst>
        </p:spPr>
      </p:pic>
      <p:pic>
        <p:nvPicPr>
          <p:cNvPr id="1028" name="Picture 4" descr="Mission: Cure | Using impact investing to cure pancreatitis">
            <a:extLst>
              <a:ext uri="{FF2B5EF4-FFF2-40B4-BE49-F238E27FC236}">
                <a16:creationId xmlns:a16="http://schemas.microsoft.com/office/drawing/2014/main" id="{D8CC4A3F-BF6F-93DD-76D8-478D1A673F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9390" y="6499399"/>
            <a:ext cx="1430148" cy="811649"/>
          </a:xfrm>
          <a:prstGeom prst="rect">
            <a:avLst/>
          </a:prstGeom>
          <a:noFill/>
          <a:ln>
            <a:solidFill>
              <a:srgbClr val="0180FF"/>
            </a:solidFill>
          </a:ln>
          <a:extLst>
            <a:ext uri="{909E8E84-426E-40DD-AFC4-6F175D3DCCD1}">
              <a14:hiddenFill xmlns:a14="http://schemas.microsoft.com/office/drawing/2010/main">
                <a:solidFill>
                  <a:srgbClr val="FFFFFF"/>
                </a:solidFill>
              </a14:hiddenFill>
            </a:ext>
          </a:extLst>
        </p:spPr>
      </p:pic>
      <p:pic>
        <p:nvPicPr>
          <p:cNvPr id="1030" name="Picture 6" descr="niddk.nih.gov - National Institute of Diabetes... - NIDDK Nih">
            <a:extLst>
              <a:ext uri="{FF2B5EF4-FFF2-40B4-BE49-F238E27FC236}">
                <a16:creationId xmlns:a16="http://schemas.microsoft.com/office/drawing/2014/main" id="{52FE13DA-3530-7915-118C-BCAD149F782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8200" y="7892238"/>
            <a:ext cx="1001338" cy="1001338"/>
          </a:xfrm>
          <a:prstGeom prst="rect">
            <a:avLst/>
          </a:prstGeom>
          <a:noFill/>
          <a:ln>
            <a:solidFill>
              <a:srgbClr val="0180FF"/>
            </a:solidFill>
          </a:ln>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1C049A82-4D60-5912-CF12-ECBB4328F922}"/>
              </a:ext>
            </a:extLst>
          </p:cNvPr>
          <p:cNvSpPr/>
          <p:nvPr/>
        </p:nvSpPr>
        <p:spPr>
          <a:xfrm>
            <a:off x="3076681" y="6499399"/>
            <a:ext cx="960595" cy="1427921"/>
          </a:xfrm>
          <a:prstGeom prst="rect">
            <a:avLst/>
          </a:prstGeom>
          <a:solidFill>
            <a:schemeClr val="bg1"/>
          </a:solidFill>
          <a:ln>
            <a:solidFill>
              <a:srgbClr val="01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40" name="TextBox 39">
            <a:extLst>
              <a:ext uri="{FF2B5EF4-FFF2-40B4-BE49-F238E27FC236}">
                <a16:creationId xmlns:a16="http://schemas.microsoft.com/office/drawing/2014/main" id="{13DABD37-F21D-107A-D11A-D84CDE81EC96}"/>
              </a:ext>
            </a:extLst>
          </p:cNvPr>
          <p:cNvSpPr txBox="1"/>
          <p:nvPr/>
        </p:nvSpPr>
        <p:spPr>
          <a:xfrm>
            <a:off x="3137799" y="7465655"/>
            <a:ext cx="899477" cy="461665"/>
          </a:xfrm>
          <a:prstGeom prst="rect">
            <a:avLst/>
          </a:prstGeom>
          <a:noFill/>
        </p:spPr>
        <p:txBody>
          <a:bodyPr wrap="none" rtlCol="0">
            <a:spAutoFit/>
          </a:bodyPr>
          <a:lstStyle/>
          <a:p>
            <a:r>
              <a:rPr lang="en-US" sz="1200" dirty="0"/>
              <a:t>Healthcare </a:t>
            </a:r>
          </a:p>
          <a:p>
            <a:r>
              <a:rPr lang="en-US" sz="1200" dirty="0"/>
              <a:t>provider</a:t>
            </a:r>
          </a:p>
        </p:txBody>
      </p:sp>
      <p:pic>
        <p:nvPicPr>
          <p:cNvPr id="39" name="Picture 38">
            <a:extLst>
              <a:ext uri="{FF2B5EF4-FFF2-40B4-BE49-F238E27FC236}">
                <a16:creationId xmlns:a16="http://schemas.microsoft.com/office/drawing/2014/main" id="{F9D41FA6-1DEB-4D7C-1758-BD7DBBE635C4}"/>
              </a:ext>
            </a:extLst>
          </p:cNvPr>
          <p:cNvPicPr>
            <a:picLocks noChangeAspect="1"/>
          </p:cNvPicPr>
          <p:nvPr/>
        </p:nvPicPr>
        <p:blipFill>
          <a:blip r:embed="rId11"/>
          <a:stretch>
            <a:fillRect/>
          </a:stretch>
        </p:blipFill>
        <p:spPr>
          <a:xfrm>
            <a:off x="3105262" y="6535464"/>
            <a:ext cx="842316" cy="842316"/>
          </a:xfrm>
          <a:prstGeom prst="rect">
            <a:avLst/>
          </a:prstGeom>
          <a:ln>
            <a:noFill/>
          </a:ln>
        </p:spPr>
      </p:pic>
      <p:pic>
        <p:nvPicPr>
          <p:cNvPr id="44" name="Picture 43">
            <a:extLst>
              <a:ext uri="{FF2B5EF4-FFF2-40B4-BE49-F238E27FC236}">
                <a16:creationId xmlns:a16="http://schemas.microsoft.com/office/drawing/2014/main" id="{DEE3A4AD-DEC3-7224-221F-C8C33A1B1A11}"/>
              </a:ext>
            </a:extLst>
          </p:cNvPr>
          <p:cNvPicPr>
            <a:picLocks noChangeAspect="1"/>
          </p:cNvPicPr>
          <p:nvPr/>
        </p:nvPicPr>
        <p:blipFill>
          <a:blip r:embed="rId12"/>
          <a:stretch>
            <a:fillRect/>
          </a:stretch>
        </p:blipFill>
        <p:spPr>
          <a:xfrm>
            <a:off x="5041132" y="2800845"/>
            <a:ext cx="665667" cy="665667"/>
          </a:xfrm>
          <a:prstGeom prst="rect">
            <a:avLst/>
          </a:prstGeom>
        </p:spPr>
      </p:pic>
      <p:sp>
        <p:nvSpPr>
          <p:cNvPr id="47" name="TextBox 46">
            <a:extLst>
              <a:ext uri="{FF2B5EF4-FFF2-40B4-BE49-F238E27FC236}">
                <a16:creationId xmlns:a16="http://schemas.microsoft.com/office/drawing/2014/main" id="{D97F575C-2738-96BD-ED66-C15B5AA46A44}"/>
              </a:ext>
            </a:extLst>
          </p:cNvPr>
          <p:cNvSpPr txBox="1"/>
          <p:nvPr/>
        </p:nvSpPr>
        <p:spPr>
          <a:xfrm>
            <a:off x="5068483" y="3565287"/>
            <a:ext cx="647934" cy="553998"/>
          </a:xfrm>
          <a:prstGeom prst="rect">
            <a:avLst/>
          </a:prstGeom>
          <a:noFill/>
        </p:spPr>
        <p:txBody>
          <a:bodyPr wrap="none" rtlCol="0">
            <a:spAutoFit/>
          </a:bodyPr>
          <a:lstStyle/>
          <a:p>
            <a:pPr algn="ctr"/>
            <a:r>
              <a:rPr lang="en-US" sz="1000" b="1" dirty="0">
                <a:solidFill>
                  <a:schemeClr val="bg1"/>
                </a:solidFill>
              </a:rPr>
              <a:t>Upset </a:t>
            </a:r>
          </a:p>
          <a:p>
            <a:pPr algn="ctr"/>
            <a:r>
              <a:rPr lang="en-US" sz="1000" b="1" dirty="0">
                <a:solidFill>
                  <a:schemeClr val="bg1"/>
                </a:solidFill>
              </a:rPr>
              <a:t>Stomach</a:t>
            </a:r>
          </a:p>
          <a:p>
            <a:pPr algn="ctr"/>
            <a:r>
              <a:rPr lang="en-US" sz="1000" b="1" dirty="0">
                <a:solidFill>
                  <a:schemeClr val="bg1"/>
                </a:solidFill>
              </a:rPr>
              <a:t>(31%)</a:t>
            </a:r>
          </a:p>
        </p:txBody>
      </p:sp>
      <p:pic>
        <p:nvPicPr>
          <p:cNvPr id="49" name="Picture 48">
            <a:extLst>
              <a:ext uri="{FF2B5EF4-FFF2-40B4-BE49-F238E27FC236}">
                <a16:creationId xmlns:a16="http://schemas.microsoft.com/office/drawing/2014/main" id="{B0EB7EB0-2154-595F-D941-2A5B4B4BADC5}"/>
              </a:ext>
            </a:extLst>
          </p:cNvPr>
          <p:cNvPicPr>
            <a:picLocks noChangeAspect="1"/>
          </p:cNvPicPr>
          <p:nvPr/>
        </p:nvPicPr>
        <p:blipFill>
          <a:blip r:embed="rId13"/>
          <a:stretch>
            <a:fillRect/>
          </a:stretch>
        </p:blipFill>
        <p:spPr>
          <a:xfrm>
            <a:off x="5917091" y="2800844"/>
            <a:ext cx="665668" cy="665668"/>
          </a:xfrm>
          <a:prstGeom prst="rect">
            <a:avLst/>
          </a:prstGeom>
        </p:spPr>
      </p:pic>
      <p:sp>
        <p:nvSpPr>
          <p:cNvPr id="50" name="TextBox 49">
            <a:extLst>
              <a:ext uri="{FF2B5EF4-FFF2-40B4-BE49-F238E27FC236}">
                <a16:creationId xmlns:a16="http://schemas.microsoft.com/office/drawing/2014/main" id="{0E9560EA-72AB-BB20-F12D-286772881528}"/>
              </a:ext>
            </a:extLst>
          </p:cNvPr>
          <p:cNvSpPr txBox="1"/>
          <p:nvPr/>
        </p:nvSpPr>
        <p:spPr>
          <a:xfrm>
            <a:off x="5810049" y="3531818"/>
            <a:ext cx="1038897" cy="707886"/>
          </a:xfrm>
          <a:prstGeom prst="rect">
            <a:avLst/>
          </a:prstGeom>
          <a:noFill/>
        </p:spPr>
        <p:txBody>
          <a:bodyPr wrap="square" rtlCol="0">
            <a:spAutoFit/>
          </a:bodyPr>
          <a:lstStyle/>
          <a:p>
            <a:pPr algn="ctr"/>
            <a:r>
              <a:rPr lang="en-US" sz="1000" b="1" dirty="0">
                <a:solidFill>
                  <a:schemeClr val="bg1"/>
                </a:solidFill>
              </a:rPr>
              <a:t>Not knowing </a:t>
            </a:r>
          </a:p>
          <a:p>
            <a:pPr algn="ctr"/>
            <a:r>
              <a:rPr lang="en-US" sz="1000" b="1" dirty="0">
                <a:solidFill>
                  <a:schemeClr val="bg1"/>
                </a:solidFill>
              </a:rPr>
              <a:t>when an </a:t>
            </a:r>
          </a:p>
          <a:p>
            <a:pPr algn="ctr"/>
            <a:r>
              <a:rPr lang="en-US" sz="1000" b="1" dirty="0">
                <a:solidFill>
                  <a:schemeClr val="bg1"/>
                </a:solidFill>
              </a:rPr>
              <a:t>attack will occur (28%)</a:t>
            </a:r>
          </a:p>
        </p:txBody>
      </p:sp>
      <p:pic>
        <p:nvPicPr>
          <p:cNvPr id="6" name="Picture 5">
            <a:extLst>
              <a:ext uri="{FF2B5EF4-FFF2-40B4-BE49-F238E27FC236}">
                <a16:creationId xmlns:a16="http://schemas.microsoft.com/office/drawing/2014/main" id="{9AAD2182-932B-30B1-A4D2-8E4A306258FE}"/>
              </a:ext>
            </a:extLst>
          </p:cNvPr>
          <p:cNvPicPr>
            <a:picLocks noChangeAspect="1"/>
          </p:cNvPicPr>
          <p:nvPr/>
        </p:nvPicPr>
        <p:blipFill>
          <a:blip r:embed="rId14"/>
          <a:stretch>
            <a:fillRect/>
          </a:stretch>
        </p:blipFill>
        <p:spPr>
          <a:xfrm>
            <a:off x="2277893" y="2775953"/>
            <a:ext cx="744858" cy="744858"/>
          </a:xfrm>
          <a:prstGeom prst="rect">
            <a:avLst/>
          </a:prstGeom>
        </p:spPr>
      </p:pic>
      <p:pic>
        <p:nvPicPr>
          <p:cNvPr id="8" name="Picture 7">
            <a:extLst>
              <a:ext uri="{FF2B5EF4-FFF2-40B4-BE49-F238E27FC236}">
                <a16:creationId xmlns:a16="http://schemas.microsoft.com/office/drawing/2014/main" id="{9A17AF23-5942-D61B-2D24-DE539A52D889}"/>
              </a:ext>
            </a:extLst>
          </p:cNvPr>
          <p:cNvPicPr>
            <a:picLocks noChangeAspect="1"/>
          </p:cNvPicPr>
          <p:nvPr/>
        </p:nvPicPr>
        <p:blipFill>
          <a:blip r:embed="rId15"/>
          <a:stretch>
            <a:fillRect/>
          </a:stretch>
        </p:blipFill>
        <p:spPr>
          <a:xfrm>
            <a:off x="638903" y="4600575"/>
            <a:ext cx="1467078" cy="1467078"/>
          </a:xfrm>
          <a:prstGeom prst="rect">
            <a:avLst/>
          </a:prstGeom>
          <a:ln>
            <a:solidFill>
              <a:srgbClr val="0180FF"/>
            </a:solidFill>
          </a:ln>
        </p:spPr>
      </p:pic>
    </p:spTree>
    <p:extLst>
      <p:ext uri="{BB962C8B-B14F-4D97-AF65-F5344CB8AC3E}">
        <p14:creationId xmlns:p14="http://schemas.microsoft.com/office/powerpoint/2010/main" val="379068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021D0-AD0D-CAC5-981A-5A9F1DD7968A}"/>
              </a:ext>
            </a:extLst>
          </p:cNvPr>
          <p:cNvSpPr/>
          <p:nvPr/>
        </p:nvSpPr>
        <p:spPr>
          <a:xfrm>
            <a:off x="114159" y="6400800"/>
            <a:ext cx="6629682" cy="2667000"/>
          </a:xfrm>
          <a:prstGeom prst="rect">
            <a:avLst/>
          </a:prstGeom>
          <a:solidFill>
            <a:srgbClr val="FFFFCC"/>
          </a:solidFill>
          <a:ln>
            <a:solidFill>
              <a:srgbClr val="01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641A5C1-8AA7-4FB5-B3F9-1231766AFFF7}"/>
              </a:ext>
            </a:extLst>
          </p:cNvPr>
          <p:cNvSpPr txBox="1"/>
          <p:nvPr/>
        </p:nvSpPr>
        <p:spPr>
          <a:xfrm>
            <a:off x="3231931" y="434630"/>
            <a:ext cx="3564933" cy="707886"/>
          </a:xfrm>
          <a:prstGeom prst="rect">
            <a:avLst/>
          </a:prstGeom>
          <a:solidFill>
            <a:schemeClr val="bg1"/>
          </a:solidFill>
          <a:ln w="12700">
            <a:solidFill>
              <a:srgbClr val="150575"/>
            </a:solidFill>
          </a:ln>
        </p:spPr>
        <p:txBody>
          <a:bodyPr wrap="square" rtlCol="0">
            <a:spAutoFit/>
          </a:bodyPr>
          <a:lstStyle/>
          <a:p>
            <a:r>
              <a:rPr lang="en-US" sz="1000" b="1" dirty="0">
                <a:solidFill>
                  <a:schemeClr val="accent1">
                    <a:lumMod val="50000"/>
                  </a:schemeClr>
                </a:solidFill>
              </a:rPr>
              <a:t>Site name: University of Iowa Stead Family Children’s Hospital</a:t>
            </a:r>
          </a:p>
          <a:p>
            <a:r>
              <a:rPr lang="en-US" sz="1000" b="1" dirty="0">
                <a:solidFill>
                  <a:schemeClr val="accent1">
                    <a:lumMod val="50000"/>
                  </a:schemeClr>
                </a:solidFill>
              </a:rPr>
              <a:t>PI:  Dr. Aliye Uc</a:t>
            </a:r>
          </a:p>
          <a:p>
            <a:r>
              <a:rPr lang="en-US" sz="1000" b="1" dirty="0">
                <a:solidFill>
                  <a:schemeClr val="accent1">
                    <a:lumMod val="50000"/>
                  </a:schemeClr>
                </a:solidFill>
              </a:rPr>
              <a:t>Research Coordinator:   Gretchen Cress, MPH, Rn</a:t>
            </a:r>
          </a:p>
          <a:p>
            <a:r>
              <a:rPr lang="en-US" sz="1000" b="1" dirty="0">
                <a:solidFill>
                  <a:schemeClr val="accent1">
                    <a:lumMod val="50000"/>
                  </a:schemeClr>
                </a:solidFill>
              </a:rPr>
              <a:t>Tel</a:t>
            </a:r>
            <a:r>
              <a:rPr lang="en-US" sz="1000" b="1">
                <a:solidFill>
                  <a:schemeClr val="accent1">
                    <a:lumMod val="50000"/>
                  </a:schemeClr>
                </a:solidFill>
              </a:rPr>
              <a:t>:  319-353-4544</a:t>
            </a:r>
            <a:endParaRPr lang="en-US" sz="1000" b="1" dirty="0">
              <a:solidFill>
                <a:schemeClr val="accent1">
                  <a:lumMod val="50000"/>
                </a:schemeClr>
              </a:solidFill>
            </a:endParaRPr>
          </a:p>
        </p:txBody>
      </p:sp>
      <p:sp>
        <p:nvSpPr>
          <p:cNvPr id="4" name="TextBox 3">
            <a:extLst>
              <a:ext uri="{FF2B5EF4-FFF2-40B4-BE49-F238E27FC236}">
                <a16:creationId xmlns:a16="http://schemas.microsoft.com/office/drawing/2014/main" id="{3AC2721B-4EFF-03B9-E559-2B7266F3E4F3}"/>
              </a:ext>
            </a:extLst>
          </p:cNvPr>
          <p:cNvSpPr txBox="1"/>
          <p:nvPr/>
        </p:nvSpPr>
        <p:spPr>
          <a:xfrm>
            <a:off x="61135" y="462853"/>
            <a:ext cx="3383280" cy="5847755"/>
          </a:xfrm>
          <a:prstGeom prst="rect">
            <a:avLst/>
          </a:prstGeom>
          <a:noFill/>
        </p:spPr>
        <p:txBody>
          <a:bodyPr wrap="square" numCol="1" rtlCol="0">
            <a:spAutoFit/>
          </a:bodyPr>
          <a:lstStyle/>
          <a:p>
            <a:r>
              <a:rPr lang="en-US" sz="1400" b="1" kern="0" dirty="0">
                <a:solidFill>
                  <a:srgbClr val="7030A0"/>
                </a:solidFill>
                <a:ea typeface="Times New Roman" panose="02020603050405020304" pitchFamily="18" charset="0"/>
                <a:cs typeface="Times New Roman" panose="02020603050405020304" pitchFamily="18" charset="0"/>
              </a:rPr>
              <a:t>Your Participation is Important!</a:t>
            </a:r>
            <a:endParaRPr lang="en-US" sz="1000" b="1" kern="0" dirty="0">
              <a:solidFill>
                <a:srgbClr val="7030A0"/>
              </a:solidFill>
              <a:effectLs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1" kern="0" dirty="0">
              <a:solidFill>
                <a:srgbClr val="7030A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solidFill>
                  <a:srgbClr val="7030A0"/>
                </a:solidFill>
                <a:latin typeface="Segoe UI" panose="020B0502040204020203" pitchFamily="34" charset="0"/>
              </a:rPr>
              <a:t>Importance of completing follow-up visits:</a:t>
            </a:r>
          </a:p>
          <a:p>
            <a:pPr marL="0" marR="0">
              <a:spcBef>
                <a:spcPts val="0"/>
              </a:spcBef>
              <a:spcAft>
                <a:spcPts val="0"/>
              </a:spcAft>
            </a:pPr>
            <a:endParaRPr lang="en-US" sz="1000" b="1" kern="0" dirty="0">
              <a:solidFill>
                <a:srgbClr val="7030A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000" kern="0" dirty="0">
                <a:solidFill>
                  <a:srgbClr val="7030A0"/>
                </a:solidFill>
                <a:latin typeface="Segoe UI" panose="020B0502040204020203" pitchFamily="34" charset="0"/>
                <a:ea typeface="Times New Roman" panose="02020603050405020304" pitchFamily="18" charset="0"/>
                <a:cs typeface="Segoe UI" panose="020B0502040204020203" pitchFamily="34" charset="0"/>
              </a:rPr>
              <a:t>INSPPIRE-2 is a longitudinal natural history study. This means that we are collecting data over time to see how pancreatitis progresses. D</a:t>
            </a:r>
            <a:r>
              <a:rPr lang="en-US" sz="1000" b="0" i="0" dirty="0">
                <a:solidFill>
                  <a:srgbClr val="7030A0"/>
                </a:solidFill>
                <a:effectLst/>
                <a:latin typeface="Segoe UI" panose="020B0502040204020203" pitchFamily="34" charset="0"/>
                <a:cs typeface="Segoe UI" panose="020B0502040204020203" pitchFamily="34" charset="0"/>
              </a:rPr>
              <a:t>emographic, genetic, environmental, and other risk factors that influence disease progression are collected</a:t>
            </a:r>
            <a:r>
              <a:rPr lang="en-US" sz="1000" b="0" i="0" dirty="0">
                <a:solidFill>
                  <a:srgbClr val="242424"/>
                </a:solidFill>
                <a:effectLst/>
                <a:latin typeface="Segoe UI" panose="020B0502040204020203" pitchFamily="34" charset="0"/>
                <a:cs typeface="Segoe UI" panose="020B0502040204020203" pitchFamily="34" charset="0"/>
              </a:rPr>
              <a:t>. </a:t>
            </a:r>
            <a:r>
              <a:rPr lang="en-US" sz="1000" kern="0" dirty="0">
                <a:solidFill>
                  <a:srgbClr val="7030A0"/>
                </a:solidFill>
                <a:latin typeface="Segoe UI" panose="020B0502040204020203" pitchFamily="34" charset="0"/>
                <a:ea typeface="Times New Roman" panose="02020603050405020304" pitchFamily="18" charset="0"/>
                <a:cs typeface="Segoe UI" panose="020B0502040204020203" pitchFamily="34" charset="0"/>
              </a:rPr>
              <a:t> These factors change over time just as the severity and frequency of acute pancreatitis attacks, pain, quality of life issues, and progression from acute recurrent pancreatitis (ARP) to chronic pancreatitis (CP) and acquiring exocrine insufficiency or diabetes. Treatments may decrease burdensome symptoms and slow progression. It is essential to collect data on a regular basis so that we don’t miss these important changes. Your time and efforts to attend  visits with your healthcare provider and complete questionnaires are greatly appreciated. </a:t>
            </a:r>
          </a:p>
          <a:p>
            <a:pPr marL="0" marR="0">
              <a:spcBef>
                <a:spcPts val="0"/>
              </a:spcBef>
              <a:spcAft>
                <a:spcPts val="0"/>
              </a:spcAft>
            </a:pPr>
            <a:endParaRPr lang="en-US" sz="1000" kern="0" dirty="0">
              <a:solidFill>
                <a:srgbClr val="7030A0"/>
              </a:solidFill>
              <a:latin typeface="Segoe UI" panose="020B0502040204020203" pitchFamily="34" charset="0"/>
              <a:ea typeface="Times New Roman" panose="02020603050405020304" pitchFamily="18" charset="0"/>
              <a:cs typeface="Segoe UI" panose="020B0502040204020203" pitchFamily="34" charset="0"/>
            </a:endParaRPr>
          </a:p>
          <a:p>
            <a:pPr marL="0" marR="0">
              <a:spcBef>
                <a:spcPts val="0"/>
              </a:spcBef>
              <a:spcAft>
                <a:spcPts val="0"/>
              </a:spcAft>
            </a:pPr>
            <a:r>
              <a:rPr lang="en-US" sz="1000" kern="0" dirty="0">
                <a:solidFill>
                  <a:srgbClr val="7030A0"/>
                </a:solidFill>
                <a:latin typeface="Segoe UI" panose="020B0502040204020203" pitchFamily="34" charset="0"/>
                <a:ea typeface="Times New Roman" panose="02020603050405020304" pitchFamily="18" charset="0"/>
                <a:cs typeface="Segoe UI" panose="020B0502040204020203" pitchFamily="34" charset="0"/>
              </a:rPr>
              <a:t>The insights gained from this data </a:t>
            </a:r>
            <a:r>
              <a:rPr lang="en-US" sz="1000" b="0" i="0" dirty="0">
                <a:solidFill>
                  <a:srgbClr val="7030A0"/>
                </a:solidFill>
                <a:effectLst/>
                <a:latin typeface="Segoe UI" panose="020B0502040204020203" pitchFamily="34" charset="0"/>
                <a:cs typeface="Segoe UI" panose="020B0502040204020203" pitchFamily="34" charset="0"/>
              </a:rPr>
              <a:t>can inform the development of new treatments, improve diagnostic criteria, and enhance patient care. They are particularly valuable in rare diseases, such as childhood pancreatitis, where little is known about the long-term effects.</a:t>
            </a:r>
          </a:p>
          <a:p>
            <a:pPr marL="0" marR="0">
              <a:spcBef>
                <a:spcPts val="0"/>
              </a:spcBef>
              <a:spcAft>
                <a:spcPts val="0"/>
              </a:spcAft>
            </a:pPr>
            <a:endParaRPr lang="en-US" sz="1000" dirty="0">
              <a:solidFill>
                <a:srgbClr val="7030A0"/>
              </a:solidFill>
              <a:latin typeface="Segoe UI" panose="020B0502040204020203" pitchFamily="34" charset="0"/>
            </a:endParaRPr>
          </a:p>
          <a:p>
            <a:pPr marL="0" marR="0">
              <a:spcBef>
                <a:spcPts val="0"/>
              </a:spcBef>
              <a:spcAft>
                <a:spcPts val="0"/>
              </a:spcAft>
            </a:pPr>
            <a:r>
              <a:rPr lang="en-US" sz="1000" b="1" i="0" dirty="0">
                <a:solidFill>
                  <a:srgbClr val="7030A0"/>
                </a:solidFill>
                <a:effectLst/>
                <a:latin typeface="Segoe UI" panose="020B0502040204020203" pitchFamily="34" charset="0"/>
              </a:rPr>
              <a:t>What have we learned so far:</a:t>
            </a:r>
          </a:p>
          <a:p>
            <a:pPr marL="0" marR="0">
              <a:spcBef>
                <a:spcPts val="0"/>
              </a:spcBef>
              <a:spcAft>
                <a:spcPts val="0"/>
              </a:spcAft>
            </a:pPr>
            <a:endParaRPr lang="en-US" sz="1000" b="1" i="0" dirty="0">
              <a:solidFill>
                <a:srgbClr val="7030A0"/>
              </a:solidFill>
              <a:effectLst/>
              <a:latin typeface="Segoe UI" panose="020B0502040204020203" pitchFamily="34" charset="0"/>
            </a:endParaRPr>
          </a:p>
          <a:p>
            <a:pPr marL="0" marR="0">
              <a:spcBef>
                <a:spcPts val="0"/>
              </a:spcBef>
              <a:spcAft>
                <a:spcPts val="0"/>
              </a:spcAft>
            </a:pPr>
            <a:r>
              <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rPr>
              <a:t>We found that genetic mutations and duct blockages are the most common risk factors linked to pediatric pancreatitis. More than 75% of children with ARP or CP have a pancreatitis associated genetic mutation. CFTR gene mutations are common in children with ARP and PRSS1 gene mutations are common in children with CP. Pancreas divisum is the most common obstructive factor in CP. Having a higher triglyceride level can lead to more burdensome pancreatitis attacks.</a:t>
            </a:r>
            <a:endParaRPr lang="en-US" sz="1000" b="1" kern="0" dirty="0">
              <a:solidFill>
                <a:srgbClr val="7030A0"/>
              </a:solidFill>
              <a:effectLs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450F691-6C7B-0078-3FBE-F475EDB305E9}"/>
              </a:ext>
            </a:extLst>
          </p:cNvPr>
          <p:cNvSpPr txBox="1"/>
          <p:nvPr/>
        </p:nvSpPr>
        <p:spPr>
          <a:xfrm>
            <a:off x="3375976" y="817237"/>
            <a:ext cx="3383280" cy="5478423"/>
          </a:xfrm>
          <a:prstGeom prst="rect">
            <a:avLst/>
          </a:prstGeom>
          <a:noFill/>
        </p:spPr>
        <p:txBody>
          <a:bodyPr wrap="square" rtlCol="0">
            <a:spAutoFit/>
          </a:bodyPr>
          <a:lstStyle/>
          <a:p>
            <a:endPar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endParaRPr>
          </a:p>
          <a:p>
            <a:endPar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endParaRPr>
          </a:p>
          <a:p>
            <a:r>
              <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rPr>
              <a:t>In your surveys, you told us that you have frequent pain, hospitalizations, emergency room visits, missed school days, and missed social events. These things make it difficult for children with pancreatitis to take care of themselves and complete their schoolwork. This can sometimes lead to anxiety, depression, and social withdrawal.</a:t>
            </a:r>
          </a:p>
          <a:p>
            <a:pPr marL="0" marR="0">
              <a:spcBef>
                <a:spcPts val="0"/>
              </a:spcBef>
              <a:spcAft>
                <a:spcPts val="0"/>
              </a:spcAft>
            </a:pPr>
            <a:endPar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rPr>
              <a:t>Some of the kids in the study had a lower bone mineral density and were shorter than kids without pancreatitis.</a:t>
            </a:r>
          </a:p>
          <a:p>
            <a:pPr marL="0" marR="0">
              <a:spcBef>
                <a:spcPts val="0"/>
              </a:spcBef>
              <a:spcAft>
                <a:spcPts val="0"/>
              </a:spcAft>
            </a:pPr>
            <a:endPar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rPr>
              <a:t>We have been looking for ways to help children with pancreatitis deal with pain and to decrease the number of pancreatitis attacks they have. Some things that may help and that we plan to study are cognitive behavioral therapy to help deal with the pain and medications to help decrease the number of pancreatitis attacks.</a:t>
            </a:r>
          </a:p>
          <a:p>
            <a:pPr marL="0" marR="0">
              <a:spcBef>
                <a:spcPts val="0"/>
              </a:spcBef>
              <a:spcAft>
                <a:spcPts val="0"/>
              </a:spcAft>
            </a:pPr>
            <a:endPar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rPr>
              <a:t>Your time spent completing the surveys and dedication to the study allowed us to inform other health care providers about pediatric pancreatitis. We are continuing to look for ways to slow down the progression of this disease and improve the quality of life of children with pancreatitis and their families. </a:t>
            </a:r>
          </a:p>
          <a:p>
            <a:pPr marL="0" marR="0">
              <a:spcBef>
                <a:spcPts val="0"/>
              </a:spcBef>
              <a:spcAft>
                <a:spcPts val="0"/>
              </a:spcAft>
            </a:pPr>
            <a:endParaRPr lang="en-US" sz="1000" kern="0" dirty="0">
              <a:solidFill>
                <a:srgbClr val="7030A0"/>
              </a:solidFill>
              <a:latin typeface="Segoe UI" panose="020B0502040204020203"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solidFill>
                  <a:srgbClr val="7030A0"/>
                </a:solidFill>
                <a:latin typeface="Segoe UI" panose="020B0502040204020203" pitchFamily="34" charset="0"/>
              </a:rPr>
              <a:t>Thank you for participating in this largest ever NIH-funded clinical study to better understand how childhood pancreatitis develop and evolve over time. You have made a tremendous impact, and we are eternally  grateful for your participation! Going forward, we aim to develop ways to recognize this condition early, treat better and prevent progression to a more advance form. </a:t>
            </a:r>
          </a:p>
        </p:txBody>
      </p:sp>
      <p:grpSp>
        <p:nvGrpSpPr>
          <p:cNvPr id="10" name="Group 9">
            <a:extLst>
              <a:ext uri="{FF2B5EF4-FFF2-40B4-BE49-F238E27FC236}">
                <a16:creationId xmlns:a16="http://schemas.microsoft.com/office/drawing/2014/main" id="{5A2555B4-C1AA-FED5-6E24-F41BAFFA39DA}"/>
              </a:ext>
            </a:extLst>
          </p:cNvPr>
          <p:cNvGrpSpPr/>
          <p:nvPr/>
        </p:nvGrpSpPr>
        <p:grpSpPr>
          <a:xfrm>
            <a:off x="61135" y="76200"/>
            <a:ext cx="6735729" cy="381000"/>
            <a:chOff x="0" y="-48292"/>
            <a:chExt cx="6735729" cy="504756"/>
          </a:xfrm>
        </p:grpSpPr>
        <p:sp>
          <p:nvSpPr>
            <p:cNvPr id="11" name="Rectangle 10">
              <a:extLst>
                <a:ext uri="{FF2B5EF4-FFF2-40B4-BE49-F238E27FC236}">
                  <a16:creationId xmlns:a16="http://schemas.microsoft.com/office/drawing/2014/main" id="{CA6DF2DB-193C-5520-6C6C-1EF534645C03}"/>
                </a:ext>
              </a:extLst>
            </p:cNvPr>
            <p:cNvSpPr/>
            <p:nvPr/>
          </p:nvSpPr>
          <p:spPr>
            <a:xfrm>
              <a:off x="0" y="47948"/>
              <a:ext cx="6735729" cy="408516"/>
            </a:xfrm>
            <a:prstGeom prst="rect">
              <a:avLst/>
            </a:prstGeom>
            <a:solidFill>
              <a:srgbClr val="00CC99"/>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TextBox 11">
              <a:extLst>
                <a:ext uri="{FF2B5EF4-FFF2-40B4-BE49-F238E27FC236}">
                  <a16:creationId xmlns:a16="http://schemas.microsoft.com/office/drawing/2014/main" id="{C6F0A7B0-3A93-52B1-F8ED-6BA46B06582C}"/>
                </a:ext>
              </a:extLst>
            </p:cNvPr>
            <p:cNvSpPr txBox="1"/>
            <p:nvPr/>
          </p:nvSpPr>
          <p:spPr>
            <a:xfrm>
              <a:off x="0" y="-48292"/>
              <a:ext cx="6735729" cy="504756"/>
            </a:xfrm>
            <a:prstGeom prst="rect">
              <a:avLst/>
            </a:prstGeom>
            <a:solidFill>
              <a:srgbClr val="0180FF"/>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i="1" kern="1200" dirty="0">
                  <a:solidFill>
                    <a:srgbClr val="E1FFF0"/>
                  </a:solidFill>
                </a:rPr>
                <a:t>https://medicine.uiowa.edu/pediatrics/</a:t>
              </a:r>
              <a:r>
                <a:rPr lang="en-US" sz="900" b="1" i="1" kern="1200" dirty="0">
                  <a:solidFill>
                    <a:schemeClr val="bg1"/>
                  </a:solidFill>
                </a:rPr>
                <a:t>research</a:t>
              </a:r>
              <a:r>
                <a:rPr lang="en-US" sz="900" b="1" i="1" kern="1200" dirty="0">
                  <a:solidFill>
                    <a:srgbClr val="E1FFF0"/>
                  </a:solidFill>
                </a:rPr>
                <a:t>/pediatric-centers-and-programs/insppire-pediatric-pancreatitis-research-project</a:t>
              </a:r>
              <a:endParaRPr lang="en-US" sz="900" b="1" kern="1200" dirty="0">
                <a:solidFill>
                  <a:srgbClr val="E1FFF0"/>
                </a:solidFill>
              </a:endParaRPr>
            </a:p>
          </p:txBody>
        </p:sp>
      </p:grpSp>
      <p:sp>
        <p:nvSpPr>
          <p:cNvPr id="3" name="TextBox 2">
            <a:extLst>
              <a:ext uri="{FF2B5EF4-FFF2-40B4-BE49-F238E27FC236}">
                <a16:creationId xmlns:a16="http://schemas.microsoft.com/office/drawing/2014/main" id="{E0F61FE9-2B34-B72A-ACFE-E1B89A65F343}"/>
              </a:ext>
            </a:extLst>
          </p:cNvPr>
          <p:cNvSpPr txBox="1"/>
          <p:nvPr/>
        </p:nvSpPr>
        <p:spPr>
          <a:xfrm>
            <a:off x="114159" y="6553200"/>
            <a:ext cx="3246402" cy="2585323"/>
          </a:xfrm>
          <a:prstGeom prst="rect">
            <a:avLst/>
          </a:prstGeom>
          <a:noFill/>
        </p:spPr>
        <p:txBody>
          <a:bodyPr wrap="none" rtlCol="0">
            <a:spAutoFit/>
          </a:bodyPr>
          <a:lstStyle/>
          <a:p>
            <a:endParaRPr lang="en-US" sz="1000" dirty="0">
              <a:solidFill>
                <a:srgbClr val="7030A0"/>
              </a:solidFill>
              <a:latin typeface="Segoe UI" panose="020B0502040204020203" pitchFamily="34" charset="0"/>
              <a:cs typeface="Segoe UI" panose="020B0502040204020203" pitchFamily="34" charset="0"/>
            </a:endParaRPr>
          </a:p>
          <a:p>
            <a:r>
              <a:rPr lang="en-US" sz="1000" b="1" dirty="0">
                <a:solidFill>
                  <a:srgbClr val="7030A0"/>
                </a:solidFill>
                <a:latin typeface="Segoe UI" panose="020B0502040204020203" pitchFamily="34" charset="0"/>
                <a:cs typeface="Segoe UI" panose="020B0502040204020203" pitchFamily="34" charset="0"/>
              </a:rPr>
              <a:t>Ingredients:</a:t>
            </a:r>
          </a:p>
          <a:p>
            <a:r>
              <a:rPr lang="en-US" sz="1000" dirty="0">
                <a:solidFill>
                  <a:srgbClr val="7030A0"/>
                </a:solidFill>
                <a:latin typeface="Segoe UI" panose="020B0502040204020203" pitchFamily="34" charset="0"/>
                <a:cs typeface="Segoe UI" panose="020B0502040204020203" pitchFamily="34" charset="0"/>
              </a:rPr>
              <a:t>1   Tbl. Olive or vegetable oil</a:t>
            </a:r>
          </a:p>
          <a:p>
            <a:r>
              <a:rPr lang="en-US" sz="1000" dirty="0">
                <a:solidFill>
                  <a:srgbClr val="7030A0"/>
                </a:solidFill>
                <a:latin typeface="Segoe UI" panose="020B0502040204020203" pitchFamily="34" charset="0"/>
                <a:cs typeface="Segoe UI" panose="020B0502040204020203" pitchFamily="34" charset="0"/>
              </a:rPr>
              <a:t>1   large yellow onion, chopped</a:t>
            </a:r>
          </a:p>
          <a:p>
            <a:r>
              <a:rPr lang="en-US" sz="1000" dirty="0">
                <a:solidFill>
                  <a:srgbClr val="7030A0"/>
                </a:solidFill>
                <a:latin typeface="Segoe UI" panose="020B0502040204020203" pitchFamily="34" charset="0"/>
                <a:cs typeface="Segoe UI" panose="020B0502040204020203" pitchFamily="34" charset="0"/>
              </a:rPr>
              <a:t>4   carrots, peeled, halved lengthwise, sliced</a:t>
            </a:r>
          </a:p>
          <a:p>
            <a:r>
              <a:rPr lang="en-US" sz="1000" dirty="0">
                <a:solidFill>
                  <a:srgbClr val="7030A0"/>
                </a:solidFill>
                <a:latin typeface="Segoe UI" panose="020B0502040204020203" pitchFamily="34" charset="0"/>
                <a:cs typeface="Segoe UI" panose="020B0502040204020203" pitchFamily="34" charset="0"/>
              </a:rPr>
              <a:t>2   celery stalks, halved lengthwise, sliced</a:t>
            </a:r>
          </a:p>
          <a:p>
            <a:r>
              <a:rPr lang="en-US" sz="1000" dirty="0">
                <a:solidFill>
                  <a:srgbClr val="7030A0"/>
                </a:solidFill>
                <a:latin typeface="Segoe UI" panose="020B0502040204020203" pitchFamily="34" charset="0"/>
                <a:cs typeface="Segoe UI" panose="020B0502040204020203" pitchFamily="34" charset="0"/>
              </a:rPr>
              <a:t>3   garlic cloves, finely chopped</a:t>
            </a:r>
          </a:p>
          <a:p>
            <a:r>
              <a:rPr lang="en-US" sz="1000" dirty="0">
                <a:solidFill>
                  <a:srgbClr val="7030A0"/>
                </a:solidFill>
                <a:latin typeface="Segoe UI" panose="020B0502040204020203" pitchFamily="34" charset="0"/>
                <a:cs typeface="Segoe UI" panose="020B0502040204020203" pitchFamily="34" charset="0"/>
              </a:rPr>
              <a:t>2   tsp dried basil</a:t>
            </a:r>
          </a:p>
          <a:p>
            <a:r>
              <a:rPr lang="en-US" sz="1000" dirty="0">
                <a:solidFill>
                  <a:srgbClr val="7030A0"/>
                </a:solidFill>
                <a:latin typeface="Segoe UI" panose="020B0502040204020203" pitchFamily="34" charset="0"/>
                <a:cs typeface="Segoe UI" panose="020B0502040204020203" pitchFamily="34" charset="0"/>
              </a:rPr>
              <a:t>1   16-ounce can diced tomatoes with liquid</a:t>
            </a:r>
          </a:p>
          <a:p>
            <a:r>
              <a:rPr lang="en-US" sz="1000" dirty="0">
                <a:solidFill>
                  <a:srgbClr val="7030A0"/>
                </a:solidFill>
                <a:latin typeface="Segoe UI" panose="020B0502040204020203" pitchFamily="34" charset="0"/>
                <a:cs typeface="Segoe UI" panose="020B0502040204020203" pitchFamily="34" charset="0"/>
              </a:rPr>
              <a:t>10 cups chicken, beef, or vegetable stock</a:t>
            </a:r>
          </a:p>
          <a:p>
            <a:r>
              <a:rPr lang="en-US" sz="1000" dirty="0">
                <a:solidFill>
                  <a:srgbClr val="7030A0"/>
                </a:solidFill>
                <a:latin typeface="Segoe UI" panose="020B0502040204020203" pitchFamily="34" charset="0"/>
                <a:cs typeface="Segoe UI" panose="020B0502040204020203" pitchFamily="34" charset="0"/>
              </a:rPr>
              <a:t>½  bunch kale, chopped</a:t>
            </a:r>
          </a:p>
          <a:p>
            <a:r>
              <a:rPr lang="en-US" sz="600" dirty="0">
                <a:solidFill>
                  <a:srgbClr val="7030A0"/>
                </a:solidFill>
                <a:latin typeface="Segoe UI" panose="020B0502040204020203" pitchFamily="34" charset="0"/>
                <a:cs typeface="Segoe UI" panose="020B0502040204020203" pitchFamily="34" charset="0"/>
              </a:rPr>
              <a:t>1/3</a:t>
            </a:r>
            <a:r>
              <a:rPr lang="en-US" sz="1000" dirty="0">
                <a:solidFill>
                  <a:srgbClr val="7030A0"/>
                </a:solidFill>
                <a:latin typeface="Segoe UI" panose="020B0502040204020203" pitchFamily="34" charset="0"/>
                <a:cs typeface="Segoe UI" panose="020B0502040204020203" pitchFamily="34" charset="0"/>
              </a:rPr>
              <a:t>  cup orzo or small pasta</a:t>
            </a:r>
          </a:p>
          <a:p>
            <a:r>
              <a:rPr lang="en-US" sz="1000" dirty="0">
                <a:solidFill>
                  <a:srgbClr val="7030A0"/>
                </a:solidFill>
                <a:latin typeface="Segoe UI" panose="020B0502040204020203" pitchFamily="34" charset="0"/>
                <a:cs typeface="Segoe UI" panose="020B0502040204020203" pitchFamily="34" charset="0"/>
              </a:rPr>
              <a:t>2   cups canned white or kidney beans, drain and rinse</a:t>
            </a:r>
          </a:p>
          <a:p>
            <a:r>
              <a:rPr lang="en-US" sz="1000" dirty="0">
                <a:solidFill>
                  <a:srgbClr val="7030A0"/>
                </a:solidFill>
                <a:latin typeface="Segoe UI" panose="020B0502040204020203" pitchFamily="34" charset="0"/>
                <a:cs typeface="Segoe UI" panose="020B0502040204020203" pitchFamily="34" charset="0"/>
              </a:rPr>
              <a:t>     Freshly grated Parmesan cheese </a:t>
            </a:r>
          </a:p>
          <a:p>
            <a:endParaRPr lang="en-US" sz="1000" i="1" dirty="0">
              <a:solidFill>
                <a:srgbClr val="7030A0"/>
              </a:solidFill>
              <a:latin typeface="Segoe UI" panose="020B0502040204020203" pitchFamily="34" charset="0"/>
              <a:cs typeface="Segoe UI" panose="020B0502040204020203" pitchFamily="34" charset="0"/>
            </a:endParaRPr>
          </a:p>
          <a:p>
            <a:r>
              <a:rPr lang="en-US" sz="600" i="1" dirty="0">
                <a:solidFill>
                  <a:srgbClr val="7030A0"/>
                </a:solidFill>
                <a:latin typeface="Segoe UI" panose="020B0502040204020203" pitchFamily="34" charset="0"/>
                <a:cs typeface="Segoe UI" panose="020B0502040204020203" pitchFamily="34" charset="0"/>
              </a:rPr>
              <a:t>From Healthy Family Recipes for Pancreas Disease, The National Pancreas Foundation</a:t>
            </a:r>
          </a:p>
          <a:p>
            <a:r>
              <a:rPr lang="en-US" sz="600" i="1" dirty="0">
                <a:solidFill>
                  <a:srgbClr val="7030A0"/>
                </a:solidFill>
                <a:latin typeface="Segoe UI" panose="020B0502040204020203" pitchFamily="34" charset="0"/>
                <a:cs typeface="Segoe UI" panose="020B0502040204020203" pitchFamily="34" charset="0"/>
              </a:rPr>
              <a:t>www.pancreasfoundation.org.</a:t>
            </a:r>
            <a:endParaRPr lang="en-US" sz="1000" dirty="0">
              <a:solidFill>
                <a:srgbClr val="7030A0"/>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6DBD3A23-0877-FA15-D588-CA3260B2ECA2}"/>
              </a:ext>
            </a:extLst>
          </p:cNvPr>
          <p:cNvSpPr txBox="1"/>
          <p:nvPr/>
        </p:nvSpPr>
        <p:spPr>
          <a:xfrm>
            <a:off x="3464861" y="6705600"/>
            <a:ext cx="2743200" cy="2554545"/>
          </a:xfrm>
          <a:prstGeom prst="rect">
            <a:avLst/>
          </a:prstGeom>
          <a:noFill/>
        </p:spPr>
        <p:txBody>
          <a:bodyPr wrap="square" rtlCol="0">
            <a:spAutoFit/>
          </a:bodyPr>
          <a:lstStyle/>
          <a:p>
            <a:r>
              <a:rPr lang="en-US" sz="1000" b="1" dirty="0">
                <a:solidFill>
                  <a:srgbClr val="7030A0"/>
                </a:solidFill>
                <a:latin typeface="Segoe UI" panose="020B0502040204020203" pitchFamily="34" charset="0"/>
                <a:cs typeface="Segoe UI" panose="020B0502040204020203" pitchFamily="34" charset="0"/>
              </a:rPr>
              <a:t>Instructions:</a:t>
            </a:r>
          </a:p>
          <a:p>
            <a:pPr marL="228600" indent="-228600">
              <a:buFont typeface="+mj-lt"/>
              <a:buAutoNum type="arabicPeriod"/>
            </a:pPr>
            <a:r>
              <a:rPr lang="en-US" sz="1000" dirty="0">
                <a:solidFill>
                  <a:srgbClr val="7030A0"/>
                </a:solidFill>
                <a:latin typeface="Segoe UI" panose="020B0502040204020203" pitchFamily="34" charset="0"/>
                <a:cs typeface="Segoe UI" panose="020B0502040204020203" pitchFamily="34" charset="0"/>
              </a:rPr>
              <a:t>Heat pot on stove on medium heat. When hot, add oil, onions, carrots, celery, garlic, and basil. Cook, stirring occasionally until the vegetables begin to soften, about 10 minutes.</a:t>
            </a:r>
          </a:p>
          <a:p>
            <a:pPr marL="228600" indent="-228600">
              <a:buFont typeface="+mj-lt"/>
              <a:buAutoNum type="arabicPeriod"/>
            </a:pPr>
            <a:r>
              <a:rPr lang="en-US" sz="1000" dirty="0">
                <a:solidFill>
                  <a:srgbClr val="7030A0"/>
                </a:solidFill>
                <a:latin typeface="Segoe UI" panose="020B0502040204020203" pitchFamily="34" charset="0"/>
                <a:cs typeface="Segoe UI" panose="020B0502040204020203" pitchFamily="34" charset="0"/>
              </a:rPr>
              <a:t>Add tomatoes, stock, and kale. Bring to a boil. Turn the heat down to low and cook for 1 hour.</a:t>
            </a:r>
          </a:p>
          <a:p>
            <a:pPr marL="228600" indent="-228600">
              <a:buFont typeface="+mj-lt"/>
              <a:buAutoNum type="arabicPeriod"/>
            </a:pPr>
            <a:r>
              <a:rPr lang="en-US" sz="1000" dirty="0">
                <a:solidFill>
                  <a:srgbClr val="7030A0"/>
                </a:solidFill>
                <a:latin typeface="Segoe UI" panose="020B0502040204020203" pitchFamily="34" charset="0"/>
                <a:cs typeface="Segoe UI" panose="020B0502040204020203" pitchFamily="34" charset="0"/>
              </a:rPr>
              <a:t>Add the orzo and beans, Cook until orzo is tender, about 12 minutes.</a:t>
            </a:r>
          </a:p>
          <a:p>
            <a:pPr marL="228600" indent="-228600">
              <a:buFont typeface="+mj-lt"/>
              <a:buAutoNum type="arabicPeriod"/>
            </a:pPr>
            <a:r>
              <a:rPr lang="en-US" sz="1000" dirty="0">
                <a:solidFill>
                  <a:srgbClr val="7030A0"/>
                </a:solidFill>
                <a:latin typeface="Segoe UI" panose="020B0502040204020203" pitchFamily="34" charset="0"/>
                <a:cs typeface="Segoe UI" panose="020B0502040204020203" pitchFamily="34" charset="0"/>
              </a:rPr>
              <a:t>Serve right away, sprinkled with parmesan cheese.</a:t>
            </a:r>
          </a:p>
          <a:p>
            <a:pPr marL="228600" indent="-228600">
              <a:buFont typeface="+mj-lt"/>
              <a:buAutoNum type="arabicPeriod"/>
            </a:pPr>
            <a:r>
              <a:rPr lang="en-US" sz="1000" dirty="0">
                <a:solidFill>
                  <a:srgbClr val="7030A0"/>
                </a:solidFill>
                <a:latin typeface="Segoe UI" panose="020B0502040204020203" pitchFamily="34" charset="0"/>
                <a:cs typeface="Segoe UI" panose="020B0502040204020203" pitchFamily="34" charset="0"/>
              </a:rPr>
              <a:t>Can be covered and refrigerated up to 3 days.</a:t>
            </a:r>
          </a:p>
          <a:p>
            <a:endParaRPr lang="en-US" sz="1000" dirty="0">
              <a:solidFill>
                <a:srgbClr val="7030A0"/>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3E755F38-705C-F0EE-39E6-16E8EC1CC3DB}"/>
              </a:ext>
            </a:extLst>
          </p:cNvPr>
          <p:cNvSpPr txBox="1"/>
          <p:nvPr/>
        </p:nvSpPr>
        <p:spPr>
          <a:xfrm>
            <a:off x="1737360" y="6364641"/>
            <a:ext cx="2318263" cy="369332"/>
          </a:xfrm>
          <a:prstGeom prst="rect">
            <a:avLst/>
          </a:prstGeom>
          <a:noFill/>
        </p:spPr>
        <p:txBody>
          <a:bodyPr wrap="none" rtlCol="0">
            <a:spAutoFit/>
          </a:bodyPr>
          <a:lstStyle/>
          <a:p>
            <a:r>
              <a:rPr lang="en-US" dirty="0">
                <a:solidFill>
                  <a:srgbClr val="7030A0"/>
                </a:solidFill>
              </a:rPr>
              <a:t>Marvelous Minestrone</a:t>
            </a:r>
          </a:p>
        </p:txBody>
      </p:sp>
      <p:pic>
        <p:nvPicPr>
          <p:cNvPr id="9" name="Picture 8">
            <a:extLst>
              <a:ext uri="{FF2B5EF4-FFF2-40B4-BE49-F238E27FC236}">
                <a16:creationId xmlns:a16="http://schemas.microsoft.com/office/drawing/2014/main" id="{9CB286E3-8D1B-23E8-44CF-734E565AF500}"/>
              </a:ext>
            </a:extLst>
          </p:cNvPr>
          <p:cNvPicPr>
            <a:picLocks noChangeAspect="1"/>
          </p:cNvPicPr>
          <p:nvPr/>
        </p:nvPicPr>
        <p:blipFill>
          <a:blip r:embed="rId3"/>
          <a:srcRect t="28356" b="15440"/>
          <a:stretch/>
        </p:blipFill>
        <p:spPr>
          <a:xfrm>
            <a:off x="2666737" y="6770132"/>
            <a:ext cx="762262" cy="643809"/>
          </a:xfrm>
          <a:prstGeom prst="rect">
            <a:avLst/>
          </a:prstGeom>
        </p:spPr>
      </p:pic>
    </p:spTree>
    <p:extLst>
      <p:ext uri="{BB962C8B-B14F-4D97-AF65-F5344CB8AC3E}">
        <p14:creationId xmlns:p14="http://schemas.microsoft.com/office/powerpoint/2010/main" val="3886492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0D2F859DE50546B16A34DE7E60786E" ma:contentTypeVersion="2" ma:contentTypeDescription="Create a new document." ma:contentTypeScope="" ma:versionID="66afcee9dfad1399ddbd9a9f8a6ed65a">
  <xsd:schema xmlns:xsd="http://www.w3.org/2001/XMLSchema" xmlns:xs="http://www.w3.org/2001/XMLSchema" xmlns:p="http://schemas.microsoft.com/office/2006/metadata/properties" xmlns:ns3="16427147-ae6b-45cc-b873-1f53b1cf51db" targetNamespace="http://schemas.microsoft.com/office/2006/metadata/properties" ma:root="true" ma:fieldsID="bf637b0c7e67013f9a439718fa00a237" ns3:_="">
    <xsd:import namespace="16427147-ae6b-45cc-b873-1f53b1cf51d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427147-ae6b-45cc-b873-1f53b1cf5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5C3E8-1B62-496D-99A9-FAD7C716C65E}">
  <ds:schemaRefs>
    <ds:schemaRef ds:uri="http://schemas.microsoft.com/sharepoint/v3/contenttype/forms"/>
  </ds:schemaRefs>
</ds:datastoreItem>
</file>

<file path=customXml/itemProps2.xml><?xml version="1.0" encoding="utf-8"?>
<ds:datastoreItem xmlns:ds="http://schemas.openxmlformats.org/officeDocument/2006/customXml" ds:itemID="{6ED3F5D9-07AC-4B95-A132-8C734C1DA15A}">
  <ds:schemaRefs>
    <ds:schemaRef ds:uri="http://schemas.microsoft.com/office/2006/metadata/properties"/>
    <ds:schemaRef ds:uri="16427147-ae6b-45cc-b873-1f53b1cf51db"/>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AA0D910-C613-4230-9CCF-900C9B5AF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427147-ae6b-45cc-b873-1f53b1cf51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5857</TotalTime>
  <Words>1042</Words>
  <Application>Microsoft Office PowerPoint</Application>
  <PresentationFormat>On-screen Show (4:3)</PresentationFormat>
  <Paragraphs>84</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Aparajita</vt:lpstr>
      <vt:lpstr>Arial</vt:lpstr>
      <vt:lpstr>Arial Black</vt:lpstr>
      <vt:lpstr>BlinkMacSystemFont</vt:lpstr>
      <vt:lpstr>Calibri</vt:lpstr>
      <vt:lpstr>Calibri Light</vt:lpstr>
      <vt:lpstr>Fira Sans</vt:lpstr>
      <vt:lpstr>Segoe UI</vt:lpstr>
      <vt:lpstr>Times New Roman</vt:lpstr>
      <vt:lpstr>Office Theme</vt:lpstr>
      <vt:lpstr> INSPPIRE-2  Winter Newsletter The International Study Group of Pediatric Pancreatitis: In search for a cuRE (INSPPIRE)  </vt:lpstr>
      <vt:lpstr>PowerPoint Presentation</vt:lpstr>
    </vt:vector>
  </TitlesOfParts>
  <Company>CHLA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Zheng, Yuhua</dc:creator>
  <cp:lastModifiedBy>Scudiero, Karen</cp:lastModifiedBy>
  <cp:revision>518</cp:revision>
  <dcterms:created xsi:type="dcterms:W3CDTF">2020-07-27T16:17:32Z</dcterms:created>
  <dcterms:modified xsi:type="dcterms:W3CDTF">2025-03-11T16:32:57Z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0x0101002D0D2F859DE50546B16A34DE7E60786E</vt:lpwstr>
  </property>
</Properties>
</file>