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69" r:id="rId5"/>
    <p:sldId id="271" r:id="rId6"/>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eng, Yuhua" initials="ZY" lastIdx="2" clrIdx="0">
    <p:extLst>
      <p:ext uri="{19B8F6BF-5375-455C-9EA6-DF929625EA0E}">
        <p15:presenceInfo xmlns:p15="http://schemas.microsoft.com/office/powerpoint/2012/main" userId="S::yzheng@CHLA.USC.EDU::30945c2d-d5ac-4809-8469-a9832d34e4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FE5"/>
    <a:srgbClr val="3F9FFF"/>
    <a:srgbClr val="0180FF"/>
    <a:srgbClr val="2C842C"/>
    <a:srgbClr val="339933"/>
    <a:srgbClr val="CCFFCC"/>
    <a:srgbClr val="3399FF"/>
    <a:srgbClr val="FFFFCC"/>
    <a:srgbClr val="CCFF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6306" autoAdjust="0"/>
  </p:normalViewPr>
  <p:slideViewPr>
    <p:cSldViewPr>
      <p:cViewPr varScale="1">
        <p:scale>
          <a:sx n="92" d="100"/>
          <a:sy n="92" d="100"/>
        </p:scale>
        <p:origin x="3432" y="10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206929-6B2D-4FE4-9698-F5B15DD3FEF8}" type="datetimeFigureOut">
              <a:rPr lang="en-US" smtClean="0"/>
              <a:t>6/7/2024</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D89BA9-71ED-492C-B441-C2731DE0CA97}" type="slidenum">
              <a:rPr lang="en-US" smtClean="0"/>
              <a:t>‹#›</a:t>
            </a:fld>
            <a:endParaRPr lang="en-US" dirty="0"/>
          </a:p>
        </p:txBody>
      </p:sp>
    </p:spTree>
    <p:extLst>
      <p:ext uri="{BB962C8B-B14F-4D97-AF65-F5344CB8AC3E}">
        <p14:creationId xmlns:p14="http://schemas.microsoft.com/office/powerpoint/2010/main" val="2125711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hs.uk/live-well/bone-health/food-for-strong-bone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ncbi.nlm.nih.gov/pmc/articles/PMC7211537/#:~:text=European%20societal%20guidelines%20recommend%20that,evidence%20for%20osteopenia%20is%20found"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Open Sans"/>
                <a:ea typeface="Open Sans"/>
                <a:cs typeface="Open Sans"/>
                <a:sym typeface="Open Sans"/>
              </a:rPr>
              <a:t>Information supporting nutritional options for healthy bones: </a:t>
            </a:r>
            <a:r>
              <a:rPr lang="en-US" sz="1200" b="1" u="sng" dirty="0">
                <a:solidFill>
                  <a:schemeClr val="hlink"/>
                </a:solidFill>
                <a:latin typeface="Open Sans"/>
                <a:ea typeface="Open Sans"/>
                <a:cs typeface="Open Sans"/>
                <a:sym typeface="Open Sans"/>
                <a:hlinkClick r:id="rId3"/>
              </a:rPr>
              <a:t>https://www.nhs.uk/live-well/bone-health/food-for-strong-bones/</a:t>
            </a:r>
            <a:r>
              <a:rPr lang="en-US" sz="1200" b="1" dirty="0">
                <a:latin typeface="Open Sans"/>
                <a:ea typeface="Open Sans"/>
                <a:cs typeface="Open Sans"/>
                <a:sym typeface="Open San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Open Sans"/>
                <a:ea typeface="Open Sans"/>
                <a:cs typeface="Open Sans"/>
                <a:sym typeface="Open Sans"/>
              </a:rPr>
              <a:t>DEXA recommendations: </a:t>
            </a:r>
            <a:r>
              <a:rPr lang="en-US" sz="1200" b="1" dirty="0">
                <a:solidFill>
                  <a:srgbClr val="212121"/>
                </a:solidFill>
                <a:latin typeface="Open Sans"/>
                <a:ea typeface="Open Sans"/>
                <a:cs typeface="Open Sans"/>
                <a:sym typeface="Open Sans"/>
              </a:rPr>
              <a:t>Ahmed A, Deep A, Kothari DJ, Sheth SG. Bone disease in chronic pancreatitis. World J Clin Cases. 2020 May 6;8(9):1574-1579. doi: 10.12998/wjcc.v8.i9.1574. PMID: 32432135; PMCID: PMC7211537 (</a:t>
            </a:r>
            <a:r>
              <a:rPr lang="en-US" sz="1200" b="1" u="sng" dirty="0">
                <a:solidFill>
                  <a:schemeClr val="hlink"/>
                </a:solidFill>
                <a:latin typeface="Open Sans"/>
                <a:ea typeface="Open Sans"/>
                <a:cs typeface="Open Sans"/>
                <a:sym typeface="Open Sans"/>
                <a:hlinkClick r:id="rId4"/>
              </a:rPr>
              <a:t>https://www.ncbi.nlm.nih.gov/pmc/articles/PMC7211537/#:~:text=European%20societal%20guidelines%20recommend%20that,evidence%20for%20osteopenia%20is%20found</a:t>
            </a:r>
            <a:r>
              <a:rPr lang="en-US" sz="1200" b="1" dirty="0">
                <a:solidFill>
                  <a:srgbClr val="212121"/>
                </a:solidFill>
                <a:latin typeface="Open Sans"/>
                <a:ea typeface="Open Sans"/>
                <a:cs typeface="Open Sans"/>
                <a:sym typeface="Open Sans"/>
              </a:rPr>
              <a:t>.) </a:t>
            </a:r>
            <a:endParaRPr lang="en-US" sz="1200" b="1" dirty="0">
              <a:latin typeface="Open Sans"/>
              <a:ea typeface="Open Sans"/>
              <a:cs typeface="Open Sans"/>
              <a:sym typeface="Open Sans"/>
            </a:endParaRPr>
          </a:p>
          <a:p>
            <a:endParaRPr lang="en-US" dirty="0"/>
          </a:p>
        </p:txBody>
      </p:sp>
      <p:sp>
        <p:nvSpPr>
          <p:cNvPr id="4" name="Slide Number Placeholder 3"/>
          <p:cNvSpPr>
            <a:spLocks noGrp="1"/>
          </p:cNvSpPr>
          <p:nvPr>
            <p:ph type="sldNum" sz="quarter" idx="10"/>
          </p:nvPr>
        </p:nvSpPr>
        <p:spPr/>
        <p:txBody>
          <a:bodyPr/>
          <a:lstStyle/>
          <a:p>
            <a:fld id="{FFD89BA9-71ED-492C-B441-C2731DE0CA97}" type="slidenum">
              <a:rPr lang="en-US" smtClean="0"/>
              <a:t>1</a:t>
            </a:fld>
            <a:endParaRPr lang="en-US" dirty="0"/>
          </a:p>
        </p:txBody>
      </p:sp>
    </p:spTree>
    <p:extLst>
      <p:ext uri="{BB962C8B-B14F-4D97-AF65-F5344CB8AC3E}">
        <p14:creationId xmlns:p14="http://schemas.microsoft.com/office/powerpoint/2010/main" val="2827930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D89BA9-71ED-492C-B441-C2731DE0CA97}" type="slidenum">
              <a:rPr lang="en-US" smtClean="0"/>
              <a:t>2</a:t>
            </a:fld>
            <a:endParaRPr lang="en-US" dirty="0"/>
          </a:p>
        </p:txBody>
      </p:sp>
    </p:spTree>
    <p:extLst>
      <p:ext uri="{BB962C8B-B14F-4D97-AF65-F5344CB8AC3E}">
        <p14:creationId xmlns:p14="http://schemas.microsoft.com/office/powerpoint/2010/main" val="3728679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51A65-A261-486F-A0F4-05356C7201B7}"/>
              </a:ext>
            </a:extLst>
          </p:cNvPr>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a:extLst>
              <a:ext uri="{FF2B5EF4-FFF2-40B4-BE49-F238E27FC236}">
                <a16:creationId xmlns:a16="http://schemas.microsoft.com/office/drawing/2014/main" id="{94B32064-AA71-4BA2-B5F4-0BFBEE32A6EC}"/>
              </a:ext>
            </a:extLst>
          </p:cNvPr>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52FD9E4A-AE56-43FD-86AF-D9A13CECFA27}"/>
              </a:ext>
            </a:extLst>
          </p:cNvPr>
          <p:cNvSpPr>
            <a:spLocks noGrp="1"/>
          </p:cNvSpPr>
          <p:nvPr>
            <p:ph type="dt" sz="half" idx="10"/>
          </p:nvPr>
        </p:nvSpPr>
        <p:spPr/>
        <p:txBody>
          <a:bodyPr/>
          <a:lstStyle/>
          <a:p>
            <a:fld id="{2B3D49B3-777B-463A-980B-34F6BCB8C371}" type="datetimeFigureOut">
              <a:rPr lang="en-US" smtClean="0"/>
              <a:t>6/7/2024</a:t>
            </a:fld>
            <a:endParaRPr lang="en-US" dirty="0"/>
          </a:p>
        </p:txBody>
      </p:sp>
      <p:sp>
        <p:nvSpPr>
          <p:cNvPr id="5" name="Footer Placeholder 4">
            <a:extLst>
              <a:ext uri="{FF2B5EF4-FFF2-40B4-BE49-F238E27FC236}">
                <a16:creationId xmlns:a16="http://schemas.microsoft.com/office/drawing/2014/main" id="{67307713-F19A-43E9-8A77-7A427722A7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29DEB8-9498-4101-900C-AFFC2BDAE5A4}"/>
              </a:ext>
            </a:extLst>
          </p:cNvPr>
          <p:cNvSpPr>
            <a:spLocks noGrp="1"/>
          </p:cNvSpPr>
          <p:nvPr>
            <p:ph type="sldNum" sz="quarter" idx="12"/>
          </p:nvPr>
        </p:nvSpPr>
        <p:spPr/>
        <p:txBody>
          <a:bodyPr/>
          <a:lstStyle/>
          <a:p>
            <a:fld id="{5C4A749D-58B8-4E13-9472-8D1ADDF74821}" type="slidenum">
              <a:rPr lang="en-US" smtClean="0"/>
              <a:t>‹#›</a:t>
            </a:fld>
            <a:endParaRPr lang="en-US" dirty="0"/>
          </a:p>
        </p:txBody>
      </p:sp>
    </p:spTree>
    <p:extLst>
      <p:ext uri="{BB962C8B-B14F-4D97-AF65-F5344CB8AC3E}">
        <p14:creationId xmlns:p14="http://schemas.microsoft.com/office/powerpoint/2010/main" val="2500925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25294-C60D-4B1A-8978-7E17FF407B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E1A2B4-1F00-4595-AA12-C68CDFFA62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C2F88-817A-4531-96D2-BCFF46840B70}"/>
              </a:ext>
            </a:extLst>
          </p:cNvPr>
          <p:cNvSpPr>
            <a:spLocks noGrp="1"/>
          </p:cNvSpPr>
          <p:nvPr>
            <p:ph type="dt" sz="half" idx="10"/>
          </p:nvPr>
        </p:nvSpPr>
        <p:spPr/>
        <p:txBody>
          <a:bodyPr/>
          <a:lstStyle/>
          <a:p>
            <a:fld id="{2B3D49B3-777B-463A-980B-34F6BCB8C371}" type="datetimeFigureOut">
              <a:rPr lang="en-US" smtClean="0"/>
              <a:t>6/7/2024</a:t>
            </a:fld>
            <a:endParaRPr lang="en-US" dirty="0"/>
          </a:p>
        </p:txBody>
      </p:sp>
      <p:sp>
        <p:nvSpPr>
          <p:cNvPr id="5" name="Footer Placeholder 4">
            <a:extLst>
              <a:ext uri="{FF2B5EF4-FFF2-40B4-BE49-F238E27FC236}">
                <a16:creationId xmlns:a16="http://schemas.microsoft.com/office/drawing/2014/main" id="{218AB57B-2A16-4FAE-8E78-091F5C62F1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4E2D81-A802-46E6-8503-50DCA0D557F4}"/>
              </a:ext>
            </a:extLst>
          </p:cNvPr>
          <p:cNvSpPr>
            <a:spLocks noGrp="1"/>
          </p:cNvSpPr>
          <p:nvPr>
            <p:ph type="sldNum" sz="quarter" idx="12"/>
          </p:nvPr>
        </p:nvSpPr>
        <p:spPr/>
        <p:txBody>
          <a:bodyPr/>
          <a:lstStyle/>
          <a:p>
            <a:fld id="{5C4A749D-58B8-4E13-9472-8D1ADDF74821}" type="slidenum">
              <a:rPr lang="en-US" smtClean="0"/>
              <a:t>‹#›</a:t>
            </a:fld>
            <a:endParaRPr lang="en-US" dirty="0"/>
          </a:p>
        </p:txBody>
      </p:sp>
    </p:spTree>
    <p:extLst>
      <p:ext uri="{BB962C8B-B14F-4D97-AF65-F5344CB8AC3E}">
        <p14:creationId xmlns:p14="http://schemas.microsoft.com/office/powerpoint/2010/main" val="2848939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159EA7-295F-4BD5-8780-D270C4375061}"/>
              </a:ext>
            </a:extLst>
          </p:cNvPr>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84AFE3-9C30-4812-95EE-EB38EF9EC1D2}"/>
              </a:ext>
            </a:extLst>
          </p:cNvPr>
          <p:cNvSpPr>
            <a:spLocks noGrp="1"/>
          </p:cNvSpPr>
          <p:nvPr>
            <p:ph type="body" orient="vert" idx="1"/>
          </p:nvPr>
        </p:nvSpPr>
        <p:spPr>
          <a:xfrm>
            <a:off x="471487"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411160-22C9-46E0-A017-D9740A0B4687}"/>
              </a:ext>
            </a:extLst>
          </p:cNvPr>
          <p:cNvSpPr>
            <a:spLocks noGrp="1"/>
          </p:cNvSpPr>
          <p:nvPr>
            <p:ph type="dt" sz="half" idx="10"/>
          </p:nvPr>
        </p:nvSpPr>
        <p:spPr/>
        <p:txBody>
          <a:bodyPr/>
          <a:lstStyle/>
          <a:p>
            <a:fld id="{2B3D49B3-777B-463A-980B-34F6BCB8C371}" type="datetimeFigureOut">
              <a:rPr lang="en-US" smtClean="0"/>
              <a:t>6/7/2024</a:t>
            </a:fld>
            <a:endParaRPr lang="en-US" dirty="0"/>
          </a:p>
        </p:txBody>
      </p:sp>
      <p:sp>
        <p:nvSpPr>
          <p:cNvPr id="5" name="Footer Placeholder 4">
            <a:extLst>
              <a:ext uri="{FF2B5EF4-FFF2-40B4-BE49-F238E27FC236}">
                <a16:creationId xmlns:a16="http://schemas.microsoft.com/office/drawing/2014/main" id="{2C698383-D2B4-4569-AE84-74DA11EAD8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5D0C35-1DB4-4369-BFA7-61B10604E527}"/>
              </a:ext>
            </a:extLst>
          </p:cNvPr>
          <p:cNvSpPr>
            <a:spLocks noGrp="1"/>
          </p:cNvSpPr>
          <p:nvPr>
            <p:ph type="sldNum" sz="quarter" idx="12"/>
          </p:nvPr>
        </p:nvSpPr>
        <p:spPr/>
        <p:txBody>
          <a:bodyPr/>
          <a:lstStyle/>
          <a:p>
            <a:fld id="{5C4A749D-58B8-4E13-9472-8D1ADDF74821}" type="slidenum">
              <a:rPr lang="en-US" smtClean="0"/>
              <a:t>‹#›</a:t>
            </a:fld>
            <a:endParaRPr lang="en-US" dirty="0"/>
          </a:p>
        </p:txBody>
      </p:sp>
    </p:spTree>
    <p:extLst>
      <p:ext uri="{BB962C8B-B14F-4D97-AF65-F5344CB8AC3E}">
        <p14:creationId xmlns:p14="http://schemas.microsoft.com/office/powerpoint/2010/main" val="3638346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52051-D745-45E0-93C2-87B138403E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EBFA24-CEE3-44BE-9754-75CFD91BB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51F4AA-8270-412D-8B4A-A436A5367E62}"/>
              </a:ext>
            </a:extLst>
          </p:cNvPr>
          <p:cNvSpPr>
            <a:spLocks noGrp="1"/>
          </p:cNvSpPr>
          <p:nvPr>
            <p:ph type="dt" sz="half" idx="10"/>
          </p:nvPr>
        </p:nvSpPr>
        <p:spPr/>
        <p:txBody>
          <a:bodyPr/>
          <a:lstStyle/>
          <a:p>
            <a:fld id="{2B3D49B3-777B-463A-980B-34F6BCB8C371}" type="datetimeFigureOut">
              <a:rPr lang="en-US" smtClean="0"/>
              <a:t>6/7/2024</a:t>
            </a:fld>
            <a:endParaRPr lang="en-US" dirty="0"/>
          </a:p>
        </p:txBody>
      </p:sp>
      <p:sp>
        <p:nvSpPr>
          <p:cNvPr id="5" name="Footer Placeholder 4">
            <a:extLst>
              <a:ext uri="{FF2B5EF4-FFF2-40B4-BE49-F238E27FC236}">
                <a16:creationId xmlns:a16="http://schemas.microsoft.com/office/drawing/2014/main" id="{5C66FE7C-03F7-468E-A61C-727D9DF97C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757113-A724-453E-939E-0758207FC0CF}"/>
              </a:ext>
            </a:extLst>
          </p:cNvPr>
          <p:cNvSpPr>
            <a:spLocks noGrp="1"/>
          </p:cNvSpPr>
          <p:nvPr>
            <p:ph type="sldNum" sz="quarter" idx="12"/>
          </p:nvPr>
        </p:nvSpPr>
        <p:spPr/>
        <p:txBody>
          <a:bodyPr/>
          <a:lstStyle/>
          <a:p>
            <a:fld id="{5C4A749D-58B8-4E13-9472-8D1ADDF74821}" type="slidenum">
              <a:rPr lang="en-US" smtClean="0"/>
              <a:t>‹#›</a:t>
            </a:fld>
            <a:endParaRPr lang="en-US" dirty="0"/>
          </a:p>
        </p:txBody>
      </p:sp>
    </p:spTree>
    <p:extLst>
      <p:ext uri="{BB962C8B-B14F-4D97-AF65-F5344CB8AC3E}">
        <p14:creationId xmlns:p14="http://schemas.microsoft.com/office/powerpoint/2010/main" val="3112972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A3CA6-310A-4656-AB7E-EA59E57BFE2B}"/>
              </a:ext>
            </a:extLst>
          </p:cNvPr>
          <p:cNvSpPr>
            <a:spLocks noGrp="1"/>
          </p:cNvSpPr>
          <p:nvPr>
            <p:ph type="title"/>
          </p:nvPr>
        </p:nvSpPr>
        <p:spPr>
          <a:xfrm>
            <a:off x="467916" y="2279652"/>
            <a:ext cx="5915025" cy="3803649"/>
          </a:xfrm>
        </p:spPr>
        <p:txBody>
          <a:bodyPr anchor="b"/>
          <a:lstStyle>
            <a:lvl1pPr>
              <a:defRPr sz="3375"/>
            </a:lvl1pPr>
          </a:lstStyle>
          <a:p>
            <a:r>
              <a:rPr lang="en-US"/>
              <a:t>Click to edit Master title style</a:t>
            </a:r>
          </a:p>
        </p:txBody>
      </p:sp>
      <p:sp>
        <p:nvSpPr>
          <p:cNvPr id="3" name="Text Placeholder 2">
            <a:extLst>
              <a:ext uri="{FF2B5EF4-FFF2-40B4-BE49-F238E27FC236}">
                <a16:creationId xmlns:a16="http://schemas.microsoft.com/office/drawing/2014/main" id="{A0ED7736-1CA6-430B-9710-A5A69E1C7F02}"/>
              </a:ext>
            </a:extLst>
          </p:cNvPr>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8ACFD4-BFDA-4C9E-ADF3-CFEFAFBC7E4A}"/>
              </a:ext>
            </a:extLst>
          </p:cNvPr>
          <p:cNvSpPr>
            <a:spLocks noGrp="1"/>
          </p:cNvSpPr>
          <p:nvPr>
            <p:ph type="dt" sz="half" idx="10"/>
          </p:nvPr>
        </p:nvSpPr>
        <p:spPr/>
        <p:txBody>
          <a:bodyPr/>
          <a:lstStyle/>
          <a:p>
            <a:fld id="{2B3D49B3-777B-463A-980B-34F6BCB8C371}" type="datetimeFigureOut">
              <a:rPr lang="en-US" smtClean="0"/>
              <a:t>6/7/2024</a:t>
            </a:fld>
            <a:endParaRPr lang="en-US" dirty="0"/>
          </a:p>
        </p:txBody>
      </p:sp>
      <p:sp>
        <p:nvSpPr>
          <p:cNvPr id="5" name="Footer Placeholder 4">
            <a:extLst>
              <a:ext uri="{FF2B5EF4-FFF2-40B4-BE49-F238E27FC236}">
                <a16:creationId xmlns:a16="http://schemas.microsoft.com/office/drawing/2014/main" id="{E07E48F9-7480-4F15-AAC9-2DA78B51F7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92D54B-5F9C-43E3-9E06-2C78C8D02428}"/>
              </a:ext>
            </a:extLst>
          </p:cNvPr>
          <p:cNvSpPr>
            <a:spLocks noGrp="1"/>
          </p:cNvSpPr>
          <p:nvPr>
            <p:ph type="sldNum" sz="quarter" idx="12"/>
          </p:nvPr>
        </p:nvSpPr>
        <p:spPr/>
        <p:txBody>
          <a:bodyPr/>
          <a:lstStyle/>
          <a:p>
            <a:fld id="{5C4A749D-58B8-4E13-9472-8D1ADDF74821}" type="slidenum">
              <a:rPr lang="en-US" smtClean="0"/>
              <a:t>‹#›</a:t>
            </a:fld>
            <a:endParaRPr lang="en-US" dirty="0"/>
          </a:p>
        </p:txBody>
      </p:sp>
    </p:spTree>
    <p:extLst>
      <p:ext uri="{BB962C8B-B14F-4D97-AF65-F5344CB8AC3E}">
        <p14:creationId xmlns:p14="http://schemas.microsoft.com/office/powerpoint/2010/main" val="111982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F7319-15C3-416A-92D0-047B6213EE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FE551C-EE08-4B6C-ABF3-F51E132E4232}"/>
              </a:ext>
            </a:extLst>
          </p:cNvPr>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B6A340-CF5F-491D-843E-9C87BE073890}"/>
              </a:ext>
            </a:extLst>
          </p:cNvPr>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0F3F83-1043-4BE8-89BD-F7A6AF2799CE}"/>
              </a:ext>
            </a:extLst>
          </p:cNvPr>
          <p:cNvSpPr>
            <a:spLocks noGrp="1"/>
          </p:cNvSpPr>
          <p:nvPr>
            <p:ph type="dt" sz="half" idx="10"/>
          </p:nvPr>
        </p:nvSpPr>
        <p:spPr/>
        <p:txBody>
          <a:bodyPr/>
          <a:lstStyle/>
          <a:p>
            <a:fld id="{2B3D49B3-777B-463A-980B-34F6BCB8C371}" type="datetimeFigureOut">
              <a:rPr lang="en-US" smtClean="0"/>
              <a:t>6/7/2024</a:t>
            </a:fld>
            <a:endParaRPr lang="en-US" dirty="0"/>
          </a:p>
        </p:txBody>
      </p:sp>
      <p:sp>
        <p:nvSpPr>
          <p:cNvPr id="6" name="Footer Placeholder 5">
            <a:extLst>
              <a:ext uri="{FF2B5EF4-FFF2-40B4-BE49-F238E27FC236}">
                <a16:creationId xmlns:a16="http://schemas.microsoft.com/office/drawing/2014/main" id="{23C82E2F-D80A-4A01-855F-D030082FBF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DA2D8FF-2043-491F-AE9A-2EC7463ECC7F}"/>
              </a:ext>
            </a:extLst>
          </p:cNvPr>
          <p:cNvSpPr>
            <a:spLocks noGrp="1"/>
          </p:cNvSpPr>
          <p:nvPr>
            <p:ph type="sldNum" sz="quarter" idx="12"/>
          </p:nvPr>
        </p:nvSpPr>
        <p:spPr/>
        <p:txBody>
          <a:bodyPr/>
          <a:lstStyle/>
          <a:p>
            <a:fld id="{5C4A749D-58B8-4E13-9472-8D1ADDF74821}" type="slidenum">
              <a:rPr lang="en-US" smtClean="0"/>
              <a:t>‹#›</a:t>
            </a:fld>
            <a:endParaRPr lang="en-US" dirty="0"/>
          </a:p>
        </p:txBody>
      </p:sp>
    </p:spTree>
    <p:extLst>
      <p:ext uri="{BB962C8B-B14F-4D97-AF65-F5344CB8AC3E}">
        <p14:creationId xmlns:p14="http://schemas.microsoft.com/office/powerpoint/2010/main" val="4258429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1DB1F-67F8-4191-9146-80342459C30B}"/>
              </a:ext>
            </a:extLst>
          </p:cNvPr>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9B2BA3-008B-4A11-8053-0C8B78B06F7B}"/>
              </a:ext>
            </a:extLst>
          </p:cNvPr>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a:extLst>
              <a:ext uri="{FF2B5EF4-FFF2-40B4-BE49-F238E27FC236}">
                <a16:creationId xmlns:a16="http://schemas.microsoft.com/office/drawing/2014/main" id="{52C373E5-0463-4BC5-AB95-251AB3F6F48B}"/>
              </a:ext>
            </a:extLst>
          </p:cNvPr>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7EE08B-383A-4599-A379-0FB2C9A1959E}"/>
              </a:ext>
            </a:extLst>
          </p:cNvPr>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a:extLst>
              <a:ext uri="{FF2B5EF4-FFF2-40B4-BE49-F238E27FC236}">
                <a16:creationId xmlns:a16="http://schemas.microsoft.com/office/drawing/2014/main" id="{81FAE967-8975-4E43-AF9D-92B35A1E3007}"/>
              </a:ext>
            </a:extLst>
          </p:cNvPr>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2428EE-8CBF-4E6F-BB54-00C853A1700F}"/>
              </a:ext>
            </a:extLst>
          </p:cNvPr>
          <p:cNvSpPr>
            <a:spLocks noGrp="1"/>
          </p:cNvSpPr>
          <p:nvPr>
            <p:ph type="dt" sz="half" idx="10"/>
          </p:nvPr>
        </p:nvSpPr>
        <p:spPr/>
        <p:txBody>
          <a:bodyPr/>
          <a:lstStyle/>
          <a:p>
            <a:fld id="{2B3D49B3-777B-463A-980B-34F6BCB8C371}" type="datetimeFigureOut">
              <a:rPr lang="en-US" smtClean="0"/>
              <a:t>6/7/2024</a:t>
            </a:fld>
            <a:endParaRPr lang="en-US" dirty="0"/>
          </a:p>
        </p:txBody>
      </p:sp>
      <p:sp>
        <p:nvSpPr>
          <p:cNvPr id="8" name="Footer Placeholder 7">
            <a:extLst>
              <a:ext uri="{FF2B5EF4-FFF2-40B4-BE49-F238E27FC236}">
                <a16:creationId xmlns:a16="http://schemas.microsoft.com/office/drawing/2014/main" id="{2D5B8C76-C11E-4E9F-8D13-2246EC5A6D6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559653B-E8E1-479D-851F-71360859329F}"/>
              </a:ext>
            </a:extLst>
          </p:cNvPr>
          <p:cNvSpPr>
            <a:spLocks noGrp="1"/>
          </p:cNvSpPr>
          <p:nvPr>
            <p:ph type="sldNum" sz="quarter" idx="12"/>
          </p:nvPr>
        </p:nvSpPr>
        <p:spPr/>
        <p:txBody>
          <a:bodyPr/>
          <a:lstStyle/>
          <a:p>
            <a:fld id="{5C4A749D-58B8-4E13-9472-8D1ADDF74821}" type="slidenum">
              <a:rPr lang="en-US" smtClean="0"/>
              <a:t>‹#›</a:t>
            </a:fld>
            <a:endParaRPr lang="en-US" dirty="0"/>
          </a:p>
        </p:txBody>
      </p:sp>
    </p:spTree>
    <p:extLst>
      <p:ext uri="{BB962C8B-B14F-4D97-AF65-F5344CB8AC3E}">
        <p14:creationId xmlns:p14="http://schemas.microsoft.com/office/powerpoint/2010/main" val="2345496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3EB81-EF13-43BA-8FCE-D90BD6E1CB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876C34-79AD-48DD-96DA-DD8DAFA3F287}"/>
              </a:ext>
            </a:extLst>
          </p:cNvPr>
          <p:cNvSpPr>
            <a:spLocks noGrp="1"/>
          </p:cNvSpPr>
          <p:nvPr>
            <p:ph type="dt" sz="half" idx="10"/>
          </p:nvPr>
        </p:nvSpPr>
        <p:spPr/>
        <p:txBody>
          <a:bodyPr/>
          <a:lstStyle/>
          <a:p>
            <a:fld id="{2B3D49B3-777B-463A-980B-34F6BCB8C371}" type="datetimeFigureOut">
              <a:rPr lang="en-US" smtClean="0"/>
              <a:t>6/7/2024</a:t>
            </a:fld>
            <a:endParaRPr lang="en-US" dirty="0"/>
          </a:p>
        </p:txBody>
      </p:sp>
      <p:sp>
        <p:nvSpPr>
          <p:cNvPr id="4" name="Footer Placeholder 3">
            <a:extLst>
              <a:ext uri="{FF2B5EF4-FFF2-40B4-BE49-F238E27FC236}">
                <a16:creationId xmlns:a16="http://schemas.microsoft.com/office/drawing/2014/main" id="{B427BA70-FBB0-43E5-9BCE-6CF707CF204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23F0835-2142-40B4-BA22-03B8FD42D93E}"/>
              </a:ext>
            </a:extLst>
          </p:cNvPr>
          <p:cNvSpPr>
            <a:spLocks noGrp="1"/>
          </p:cNvSpPr>
          <p:nvPr>
            <p:ph type="sldNum" sz="quarter" idx="12"/>
          </p:nvPr>
        </p:nvSpPr>
        <p:spPr/>
        <p:txBody>
          <a:bodyPr/>
          <a:lstStyle/>
          <a:p>
            <a:fld id="{5C4A749D-58B8-4E13-9472-8D1ADDF74821}" type="slidenum">
              <a:rPr lang="en-US" smtClean="0"/>
              <a:t>‹#›</a:t>
            </a:fld>
            <a:endParaRPr lang="en-US" dirty="0"/>
          </a:p>
        </p:txBody>
      </p:sp>
    </p:spTree>
    <p:extLst>
      <p:ext uri="{BB962C8B-B14F-4D97-AF65-F5344CB8AC3E}">
        <p14:creationId xmlns:p14="http://schemas.microsoft.com/office/powerpoint/2010/main" val="1143467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56F213-24E2-47CD-A1CD-4A6A4C7DBF43}"/>
              </a:ext>
            </a:extLst>
          </p:cNvPr>
          <p:cNvSpPr>
            <a:spLocks noGrp="1"/>
          </p:cNvSpPr>
          <p:nvPr>
            <p:ph type="dt" sz="half" idx="10"/>
          </p:nvPr>
        </p:nvSpPr>
        <p:spPr/>
        <p:txBody>
          <a:bodyPr/>
          <a:lstStyle/>
          <a:p>
            <a:fld id="{2B3D49B3-777B-463A-980B-34F6BCB8C371}" type="datetimeFigureOut">
              <a:rPr lang="en-US" smtClean="0"/>
              <a:t>6/7/2024</a:t>
            </a:fld>
            <a:endParaRPr lang="en-US" dirty="0"/>
          </a:p>
        </p:txBody>
      </p:sp>
      <p:sp>
        <p:nvSpPr>
          <p:cNvPr id="3" name="Footer Placeholder 2">
            <a:extLst>
              <a:ext uri="{FF2B5EF4-FFF2-40B4-BE49-F238E27FC236}">
                <a16:creationId xmlns:a16="http://schemas.microsoft.com/office/drawing/2014/main" id="{E64FB001-CEC9-4061-84B1-353131DC68E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752DC09-99E0-45C1-B5CB-36AF5FC3D936}"/>
              </a:ext>
            </a:extLst>
          </p:cNvPr>
          <p:cNvSpPr>
            <a:spLocks noGrp="1"/>
          </p:cNvSpPr>
          <p:nvPr>
            <p:ph type="sldNum" sz="quarter" idx="12"/>
          </p:nvPr>
        </p:nvSpPr>
        <p:spPr/>
        <p:txBody>
          <a:bodyPr/>
          <a:lstStyle/>
          <a:p>
            <a:fld id="{5C4A749D-58B8-4E13-9472-8D1ADDF74821}" type="slidenum">
              <a:rPr lang="en-US" smtClean="0"/>
              <a:t>‹#›</a:t>
            </a:fld>
            <a:endParaRPr lang="en-US" dirty="0"/>
          </a:p>
        </p:txBody>
      </p:sp>
    </p:spTree>
    <p:extLst>
      <p:ext uri="{BB962C8B-B14F-4D97-AF65-F5344CB8AC3E}">
        <p14:creationId xmlns:p14="http://schemas.microsoft.com/office/powerpoint/2010/main" val="1382080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4243-5AD3-4D52-85EE-88301B8743AD}"/>
              </a:ext>
            </a:extLst>
          </p:cNvPr>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a:extLst>
              <a:ext uri="{FF2B5EF4-FFF2-40B4-BE49-F238E27FC236}">
                <a16:creationId xmlns:a16="http://schemas.microsoft.com/office/drawing/2014/main" id="{8D6E3FA3-BEE2-45AC-ADAD-4BCB01B54CB9}"/>
              </a:ext>
            </a:extLst>
          </p:cNvPr>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182792-F44B-4FE3-9312-EFEFDDC78C81}"/>
              </a:ext>
            </a:extLst>
          </p:cNvPr>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6CB9E953-FE45-4BC0-9750-7A6AC183F8CF}"/>
              </a:ext>
            </a:extLst>
          </p:cNvPr>
          <p:cNvSpPr>
            <a:spLocks noGrp="1"/>
          </p:cNvSpPr>
          <p:nvPr>
            <p:ph type="dt" sz="half" idx="10"/>
          </p:nvPr>
        </p:nvSpPr>
        <p:spPr/>
        <p:txBody>
          <a:bodyPr/>
          <a:lstStyle/>
          <a:p>
            <a:fld id="{2B3D49B3-777B-463A-980B-34F6BCB8C371}" type="datetimeFigureOut">
              <a:rPr lang="en-US" smtClean="0"/>
              <a:t>6/7/2024</a:t>
            </a:fld>
            <a:endParaRPr lang="en-US" dirty="0"/>
          </a:p>
        </p:txBody>
      </p:sp>
      <p:sp>
        <p:nvSpPr>
          <p:cNvPr id="6" name="Footer Placeholder 5">
            <a:extLst>
              <a:ext uri="{FF2B5EF4-FFF2-40B4-BE49-F238E27FC236}">
                <a16:creationId xmlns:a16="http://schemas.microsoft.com/office/drawing/2014/main" id="{0D1421A1-AB4B-4A13-B510-E66EA3668AE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09B2009-8D5E-4E9D-8AF5-5E24F9E794D4}"/>
              </a:ext>
            </a:extLst>
          </p:cNvPr>
          <p:cNvSpPr>
            <a:spLocks noGrp="1"/>
          </p:cNvSpPr>
          <p:nvPr>
            <p:ph type="sldNum" sz="quarter" idx="12"/>
          </p:nvPr>
        </p:nvSpPr>
        <p:spPr/>
        <p:txBody>
          <a:bodyPr/>
          <a:lstStyle/>
          <a:p>
            <a:fld id="{5C4A749D-58B8-4E13-9472-8D1ADDF74821}" type="slidenum">
              <a:rPr lang="en-US" smtClean="0"/>
              <a:t>‹#›</a:t>
            </a:fld>
            <a:endParaRPr lang="en-US" dirty="0"/>
          </a:p>
        </p:txBody>
      </p:sp>
    </p:spTree>
    <p:extLst>
      <p:ext uri="{BB962C8B-B14F-4D97-AF65-F5344CB8AC3E}">
        <p14:creationId xmlns:p14="http://schemas.microsoft.com/office/powerpoint/2010/main" val="3637589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084E6-D984-49C3-9221-94119D0D8B70}"/>
              </a:ext>
            </a:extLst>
          </p:cNvPr>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a:extLst>
              <a:ext uri="{FF2B5EF4-FFF2-40B4-BE49-F238E27FC236}">
                <a16:creationId xmlns:a16="http://schemas.microsoft.com/office/drawing/2014/main" id="{5ADFD64E-7D13-4CAF-AA2C-89F875FFB29C}"/>
              </a:ext>
            </a:extLst>
          </p:cNvPr>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4" name="Text Placeholder 3">
            <a:extLst>
              <a:ext uri="{FF2B5EF4-FFF2-40B4-BE49-F238E27FC236}">
                <a16:creationId xmlns:a16="http://schemas.microsoft.com/office/drawing/2014/main" id="{EC557F9F-820A-40FA-8444-26D00C809009}"/>
              </a:ext>
            </a:extLst>
          </p:cNvPr>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EE99CF3A-0A03-4F38-A5C0-E562EF972CF6}"/>
              </a:ext>
            </a:extLst>
          </p:cNvPr>
          <p:cNvSpPr>
            <a:spLocks noGrp="1"/>
          </p:cNvSpPr>
          <p:nvPr>
            <p:ph type="dt" sz="half" idx="10"/>
          </p:nvPr>
        </p:nvSpPr>
        <p:spPr/>
        <p:txBody>
          <a:bodyPr/>
          <a:lstStyle/>
          <a:p>
            <a:fld id="{2B3D49B3-777B-463A-980B-34F6BCB8C371}" type="datetimeFigureOut">
              <a:rPr lang="en-US" smtClean="0"/>
              <a:t>6/7/2024</a:t>
            </a:fld>
            <a:endParaRPr lang="en-US" dirty="0"/>
          </a:p>
        </p:txBody>
      </p:sp>
      <p:sp>
        <p:nvSpPr>
          <p:cNvPr id="6" name="Footer Placeholder 5">
            <a:extLst>
              <a:ext uri="{FF2B5EF4-FFF2-40B4-BE49-F238E27FC236}">
                <a16:creationId xmlns:a16="http://schemas.microsoft.com/office/drawing/2014/main" id="{1011EECF-BFC6-4965-AB67-96908974EA9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745662-D67B-436A-8F2E-8FED6A5BEB6E}"/>
              </a:ext>
            </a:extLst>
          </p:cNvPr>
          <p:cNvSpPr>
            <a:spLocks noGrp="1"/>
          </p:cNvSpPr>
          <p:nvPr>
            <p:ph type="sldNum" sz="quarter" idx="12"/>
          </p:nvPr>
        </p:nvSpPr>
        <p:spPr/>
        <p:txBody>
          <a:bodyPr/>
          <a:lstStyle/>
          <a:p>
            <a:fld id="{5C4A749D-58B8-4E13-9472-8D1ADDF74821}" type="slidenum">
              <a:rPr lang="en-US" smtClean="0"/>
              <a:t>‹#›</a:t>
            </a:fld>
            <a:endParaRPr lang="en-US" dirty="0"/>
          </a:p>
        </p:txBody>
      </p:sp>
    </p:spTree>
    <p:extLst>
      <p:ext uri="{BB962C8B-B14F-4D97-AF65-F5344CB8AC3E}">
        <p14:creationId xmlns:p14="http://schemas.microsoft.com/office/powerpoint/2010/main" val="3772081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F81397-EC6E-4570-BD23-6FDC13EDD90C}"/>
              </a:ext>
            </a:extLst>
          </p:cNvPr>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619D49-58BD-49D1-B234-A6B18A7066B5}"/>
              </a:ext>
            </a:extLst>
          </p:cNvPr>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23B85F-7A38-4A78-A826-6F3330D41F24}"/>
              </a:ext>
            </a:extLst>
          </p:cNvPr>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2B3D49B3-777B-463A-980B-34F6BCB8C371}" type="datetimeFigureOut">
              <a:rPr lang="en-US" smtClean="0"/>
              <a:t>6/7/2024</a:t>
            </a:fld>
            <a:endParaRPr lang="en-US" dirty="0"/>
          </a:p>
        </p:txBody>
      </p:sp>
      <p:sp>
        <p:nvSpPr>
          <p:cNvPr id="5" name="Footer Placeholder 4">
            <a:extLst>
              <a:ext uri="{FF2B5EF4-FFF2-40B4-BE49-F238E27FC236}">
                <a16:creationId xmlns:a16="http://schemas.microsoft.com/office/drawing/2014/main" id="{DCB95133-FDA9-4CB0-89D0-E25FEC818CFE}"/>
              </a:ext>
            </a:extLst>
          </p:cNvPr>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16771C9-A8DB-45B3-A0FE-2D5608AE8F7E}"/>
              </a:ext>
            </a:extLst>
          </p:cNvPr>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5C4A749D-58B8-4E13-9472-8D1ADDF74821}" type="slidenum">
              <a:rPr lang="en-US" smtClean="0"/>
              <a:t>‹#›</a:t>
            </a:fld>
            <a:endParaRPr lang="en-US" dirty="0"/>
          </a:p>
        </p:txBody>
      </p:sp>
    </p:spTree>
    <p:extLst>
      <p:ext uri="{BB962C8B-B14F-4D97-AF65-F5344CB8AC3E}">
        <p14:creationId xmlns:p14="http://schemas.microsoft.com/office/powerpoint/2010/main" val="2892024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2" name="Rectangle 11"/>
          <p:cNvSpPr/>
          <p:nvPr/>
        </p:nvSpPr>
        <p:spPr>
          <a:xfrm>
            <a:off x="9054" y="1409369"/>
            <a:ext cx="2317972" cy="276999"/>
          </a:xfrm>
          <a:prstGeom prst="rect">
            <a:avLst/>
          </a:prstGeom>
        </p:spPr>
        <p:txBody>
          <a:bodyPr wrap="square">
            <a:spAutoFit/>
          </a:bodyPr>
          <a:lstStyle/>
          <a:p>
            <a:r>
              <a:rPr lang="en-US" sz="1200" b="1" dirty="0">
                <a:solidFill>
                  <a:srgbClr val="2C842C"/>
                </a:solidFill>
              </a:rPr>
              <a:t> Issue 9   June 2024</a:t>
            </a:r>
          </a:p>
        </p:txBody>
      </p:sp>
      <p:sp>
        <p:nvSpPr>
          <p:cNvPr id="2" name="Title 1"/>
          <p:cNvSpPr>
            <a:spLocks noGrp="1"/>
          </p:cNvSpPr>
          <p:nvPr>
            <p:ph type="title"/>
          </p:nvPr>
        </p:nvSpPr>
        <p:spPr>
          <a:xfrm>
            <a:off x="-18579" y="-20604"/>
            <a:ext cx="6858000" cy="1429973"/>
          </a:xfrm>
          <a:solidFill>
            <a:srgbClr val="E5FFE5"/>
          </a:solidFill>
          <a:ln>
            <a:noFill/>
          </a:ln>
        </p:spPr>
        <p:style>
          <a:lnRef idx="0">
            <a:scrgbClr r="0" g="0" b="0"/>
          </a:lnRef>
          <a:fillRef idx="0">
            <a:scrgbClr r="0" g="0" b="0"/>
          </a:fillRef>
          <a:effectRef idx="0">
            <a:scrgbClr r="0" g="0" b="0"/>
          </a:effectRef>
          <a:fontRef idx="minor">
            <a:schemeClr val="lt1"/>
          </a:fontRef>
        </p:style>
        <p:txBody>
          <a:bodyPr>
            <a:noAutofit/>
          </a:bodyPr>
          <a:lstStyle/>
          <a:p>
            <a:pPr algn="l"/>
            <a:br>
              <a:rPr lang="en-US" sz="2400" b="1" dirty="0">
                <a:solidFill>
                  <a:schemeClr val="bg1"/>
                </a:solidFill>
                <a:latin typeface="Aparajita" panose="020B0604020202020204" pitchFamily="34" charset="0"/>
                <a:cs typeface="Aparajita" panose="020B0604020202020204" pitchFamily="34" charset="0"/>
              </a:rPr>
            </a:br>
            <a:r>
              <a:rPr lang="en-US" sz="2800" b="1" dirty="0">
                <a:solidFill>
                  <a:srgbClr val="2C842C"/>
                </a:solidFill>
                <a:latin typeface="Aparajita" panose="020B0604020202020204" pitchFamily="34" charset="0"/>
                <a:cs typeface="Aparajita" panose="020B0604020202020204" pitchFamily="34" charset="0"/>
              </a:rPr>
              <a:t>INSPPIRE-2</a:t>
            </a:r>
            <a:r>
              <a:rPr lang="en-US" sz="3200" b="1" dirty="0">
                <a:solidFill>
                  <a:schemeClr val="accent6">
                    <a:lumMod val="50000"/>
                  </a:schemeClr>
                </a:solidFill>
                <a:latin typeface="Aparajita" panose="020B0604020202020204" pitchFamily="34" charset="0"/>
                <a:cs typeface="Aparajita" panose="020B0604020202020204" pitchFamily="34" charset="0"/>
              </a:rPr>
              <a:t> </a:t>
            </a:r>
            <a:br>
              <a:rPr lang="en-US" sz="3200" b="1" dirty="0">
                <a:solidFill>
                  <a:schemeClr val="bg1"/>
                </a:solidFill>
                <a:highlight>
                  <a:srgbClr val="008080"/>
                </a:highlight>
                <a:latin typeface="Aparajita" panose="020B0604020202020204" pitchFamily="34" charset="0"/>
                <a:cs typeface="Aparajita" panose="020B0604020202020204" pitchFamily="34" charset="0"/>
              </a:rPr>
            </a:br>
            <a:r>
              <a:rPr lang="en-US" sz="6000" b="1" dirty="0">
                <a:solidFill>
                  <a:srgbClr val="3F9FFF"/>
                </a:solidFill>
                <a:latin typeface="Aparajita" panose="020B0604020202020204" pitchFamily="34" charset="0"/>
                <a:cs typeface="Aparajita" panose="020B0604020202020204" pitchFamily="34" charset="0"/>
              </a:rPr>
              <a:t>Summer Newsletter</a:t>
            </a:r>
            <a:br>
              <a:rPr lang="en-US" sz="6600" b="1" dirty="0">
                <a:solidFill>
                  <a:schemeClr val="bg1"/>
                </a:solidFill>
                <a:latin typeface="Aparajita" panose="020B0604020202020204" pitchFamily="34" charset="0"/>
                <a:cs typeface="Aparajita" panose="020B0604020202020204" pitchFamily="34" charset="0"/>
              </a:rPr>
            </a:br>
            <a:r>
              <a:rPr lang="en-US" sz="1400" dirty="0">
                <a:solidFill>
                  <a:srgbClr val="2C842C"/>
                </a:solidFill>
              </a:rPr>
              <a:t>The </a:t>
            </a:r>
            <a:r>
              <a:rPr lang="en-US" sz="1400" b="1" dirty="0">
                <a:solidFill>
                  <a:srgbClr val="2C842C"/>
                </a:solidFill>
              </a:rPr>
              <a:t>In</a:t>
            </a:r>
            <a:r>
              <a:rPr lang="en-US" sz="1400" dirty="0">
                <a:solidFill>
                  <a:srgbClr val="2C842C"/>
                </a:solidFill>
              </a:rPr>
              <a:t>ternational </a:t>
            </a:r>
            <a:r>
              <a:rPr lang="en-US" sz="1400" b="1" dirty="0">
                <a:solidFill>
                  <a:srgbClr val="2C842C"/>
                </a:solidFill>
              </a:rPr>
              <a:t>S</a:t>
            </a:r>
            <a:r>
              <a:rPr lang="en-US" sz="1400" dirty="0">
                <a:solidFill>
                  <a:srgbClr val="2C842C"/>
                </a:solidFill>
              </a:rPr>
              <a:t>tudy Group of </a:t>
            </a:r>
            <a:r>
              <a:rPr lang="en-US" sz="1400" b="1" dirty="0">
                <a:solidFill>
                  <a:srgbClr val="2C842C"/>
                </a:solidFill>
              </a:rPr>
              <a:t>P</a:t>
            </a:r>
            <a:r>
              <a:rPr lang="en-US" sz="1400" dirty="0">
                <a:solidFill>
                  <a:srgbClr val="2C842C"/>
                </a:solidFill>
              </a:rPr>
              <a:t>ediatric </a:t>
            </a:r>
            <a:r>
              <a:rPr lang="en-US" sz="1400" b="1" dirty="0">
                <a:solidFill>
                  <a:srgbClr val="2C842C"/>
                </a:solidFill>
              </a:rPr>
              <a:t>P</a:t>
            </a:r>
            <a:r>
              <a:rPr lang="en-US" sz="1400" dirty="0">
                <a:solidFill>
                  <a:srgbClr val="2C842C"/>
                </a:solidFill>
              </a:rPr>
              <a:t>ancreatitis: </a:t>
            </a:r>
            <a:r>
              <a:rPr lang="en-US" sz="1400" b="1" dirty="0">
                <a:solidFill>
                  <a:srgbClr val="2C842C"/>
                </a:solidFill>
              </a:rPr>
              <a:t>I</a:t>
            </a:r>
            <a:r>
              <a:rPr lang="en-US" sz="1400" dirty="0">
                <a:solidFill>
                  <a:srgbClr val="2C842C"/>
                </a:solidFill>
              </a:rPr>
              <a:t>n search for a cu</a:t>
            </a:r>
            <a:r>
              <a:rPr lang="en-US" sz="1400" b="1" dirty="0">
                <a:solidFill>
                  <a:srgbClr val="2C842C"/>
                </a:solidFill>
              </a:rPr>
              <a:t>RE</a:t>
            </a:r>
            <a:r>
              <a:rPr lang="en-US" sz="1400" dirty="0">
                <a:solidFill>
                  <a:srgbClr val="2C842C"/>
                </a:solidFill>
              </a:rPr>
              <a:t> (INSPPIRE)</a:t>
            </a:r>
            <a:br>
              <a:rPr lang="en-US" sz="1200" dirty="0">
                <a:solidFill>
                  <a:srgbClr val="2C842C"/>
                </a:solidFill>
                <a:latin typeface="Aparajita" panose="020B0604020202020204" pitchFamily="34" charset="0"/>
                <a:cs typeface="Aparajita" panose="020B0604020202020204" pitchFamily="34" charset="0"/>
              </a:rPr>
            </a:br>
            <a:br>
              <a:rPr lang="en-US" sz="1200" dirty="0">
                <a:solidFill>
                  <a:srgbClr val="2C842C"/>
                </a:solidFill>
                <a:latin typeface="Aparajita" panose="020B0604020202020204" pitchFamily="34" charset="0"/>
                <a:cs typeface="Aparajita" panose="020B0604020202020204" pitchFamily="34" charset="0"/>
              </a:rPr>
            </a:br>
            <a:endParaRPr lang="en-US" sz="1200" dirty="0">
              <a:solidFill>
                <a:srgbClr val="2C842C"/>
              </a:solidFill>
              <a:latin typeface="Aparajita" panose="020B0604020202020204" pitchFamily="34" charset="0"/>
              <a:cs typeface="Aparajita" panose="020B0604020202020204" pitchFamily="34"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8385" y="132975"/>
            <a:ext cx="1071153" cy="1011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6460A09B-DFFA-486C-BAED-032E3426D03B}"/>
              </a:ext>
            </a:extLst>
          </p:cNvPr>
          <p:cNvSpPr txBox="1"/>
          <p:nvPr/>
        </p:nvSpPr>
        <p:spPr>
          <a:xfrm>
            <a:off x="-9054" y="1564529"/>
            <a:ext cx="4191000" cy="276999"/>
          </a:xfrm>
          <a:prstGeom prst="rect">
            <a:avLst/>
          </a:prstGeom>
        </p:spPr>
        <p:txBody>
          <a:bodyPr wrap="square" rtlCol="0">
            <a:spAutoFit/>
          </a:bodyPr>
          <a:lstStyle/>
          <a:p>
            <a:pPr algn="ctr"/>
            <a:r>
              <a:rPr lang="en-CA" sz="1200" b="1" dirty="0">
                <a:solidFill>
                  <a:srgbClr val="0180FF"/>
                </a:solidFill>
              </a:rPr>
              <a:t>You are helping us to learn more about pancreatitis!</a:t>
            </a:r>
          </a:p>
        </p:txBody>
      </p:sp>
      <p:sp>
        <p:nvSpPr>
          <p:cNvPr id="27" name="Rectangle 26"/>
          <p:cNvSpPr/>
          <p:nvPr/>
        </p:nvSpPr>
        <p:spPr>
          <a:xfrm>
            <a:off x="4267320" y="1473723"/>
            <a:ext cx="2562130" cy="260850"/>
          </a:xfrm>
          <a:prstGeom prst="rect">
            <a:avLst/>
          </a:prstGeom>
          <a:solidFill>
            <a:srgbClr val="3F9FFF"/>
          </a:solidFill>
          <a:ln>
            <a:solidFill>
              <a:schemeClr val="tx1"/>
            </a:solidFill>
          </a:ln>
        </p:spPr>
        <p:txBody>
          <a:bodyPr wrap="square">
            <a:spAutoFit/>
          </a:bodyPr>
          <a:lstStyle/>
          <a:p>
            <a:pPr lvl="0" algn="ctr"/>
            <a:r>
              <a:rPr lang="en-US" sz="1100" b="1" dirty="0">
                <a:solidFill>
                  <a:schemeClr val="bg1"/>
                </a:solidFill>
              </a:rPr>
              <a:t>Our Team: 25 Centers Worldwide</a:t>
            </a:r>
          </a:p>
        </p:txBody>
      </p:sp>
      <p:sp>
        <p:nvSpPr>
          <p:cNvPr id="52" name="TextBox 51">
            <a:extLst>
              <a:ext uri="{FF2B5EF4-FFF2-40B4-BE49-F238E27FC236}">
                <a16:creationId xmlns:a16="http://schemas.microsoft.com/office/drawing/2014/main" id="{35589D0D-893F-4D22-A355-33A27DACB4C0}"/>
              </a:ext>
            </a:extLst>
          </p:cNvPr>
          <p:cNvSpPr txBox="1"/>
          <p:nvPr/>
        </p:nvSpPr>
        <p:spPr>
          <a:xfrm>
            <a:off x="-18579" y="1808207"/>
            <a:ext cx="6858000" cy="507831"/>
          </a:xfrm>
          <a:prstGeom prst="rect">
            <a:avLst/>
          </a:prstGeom>
          <a:solidFill>
            <a:srgbClr val="E5FFE5"/>
          </a:solidFill>
          <a:ln>
            <a:solidFill>
              <a:schemeClr val="tx1"/>
            </a:solidFill>
          </a:ln>
        </p:spPr>
        <p:txBody>
          <a:bodyPr wrap="square" rtlCol="0">
            <a:spAutoFit/>
          </a:bodyPr>
          <a:lstStyle/>
          <a:p>
            <a:pPr algn="ctr"/>
            <a:r>
              <a:rPr lang="en-US" sz="1100" b="1" dirty="0">
                <a:solidFill>
                  <a:schemeClr val="accent5">
                    <a:lumMod val="50000"/>
                  </a:schemeClr>
                </a:solidFill>
                <a:latin typeface="Arial Black" charset="0"/>
                <a:ea typeface="Arial Black" charset="0"/>
                <a:cs typeface="Arial Black" charset="0"/>
              </a:rPr>
              <a:t>Children with ARP and CP have lower height and BMD than healthy peers.</a:t>
            </a:r>
          </a:p>
          <a:p>
            <a:r>
              <a:rPr lang="en-US" sz="800" dirty="0">
                <a:solidFill>
                  <a:schemeClr val="accent5">
                    <a:lumMod val="50000"/>
                  </a:schemeClr>
                </a:solidFill>
                <a:latin typeface="+mj-lt"/>
              </a:rPr>
              <a:t>Bone health in children with recurrent and chronic pancreatitis: A multi-center cross sectional analysis.</a:t>
            </a:r>
            <a:endParaRPr lang="en-US" sz="800" i="0" dirty="0">
              <a:solidFill>
                <a:schemeClr val="accent5">
                  <a:lumMod val="50000"/>
                </a:schemeClr>
              </a:solidFill>
              <a:effectLst/>
              <a:latin typeface="+mj-lt"/>
            </a:endParaRPr>
          </a:p>
          <a:p>
            <a:r>
              <a:rPr lang="en-US" sz="800" dirty="0">
                <a:solidFill>
                  <a:schemeClr val="accent5">
                    <a:lumMod val="50000"/>
                  </a:schemeClr>
                </a:solidFill>
                <a:latin typeface="+mj-lt"/>
              </a:rPr>
              <a:t>Abu-El-Haija, et.al. (Pancreatology. 2023 Nov </a:t>
            </a:r>
            <a:r>
              <a:rPr lang="nb-NO" sz="800" b="0" i="0" dirty="0">
                <a:solidFill>
                  <a:schemeClr val="accent5">
                    <a:lumMod val="50000"/>
                  </a:schemeClr>
                </a:solidFill>
                <a:effectLst/>
                <a:latin typeface="BlinkMacSystemFont"/>
              </a:rPr>
              <a:t>; 23(7): 755-760. https://doi.org/10.1016/j.pan.2023.08.006. </a:t>
            </a:r>
            <a:endParaRPr lang="en-US" sz="800" dirty="0">
              <a:solidFill>
                <a:schemeClr val="accent5">
                  <a:lumMod val="50000"/>
                </a:schemeClr>
              </a:solidFill>
              <a:latin typeface="+mj-lt"/>
            </a:endParaRPr>
          </a:p>
        </p:txBody>
      </p:sp>
      <p:sp>
        <p:nvSpPr>
          <p:cNvPr id="4" name="Google Shape;61;p13">
            <a:extLst>
              <a:ext uri="{FF2B5EF4-FFF2-40B4-BE49-F238E27FC236}">
                <a16:creationId xmlns:a16="http://schemas.microsoft.com/office/drawing/2014/main" id="{9EE1CE9D-4B9D-8702-4A2D-555D7EE3D2C3}"/>
              </a:ext>
            </a:extLst>
          </p:cNvPr>
          <p:cNvSpPr txBox="1"/>
          <p:nvPr/>
        </p:nvSpPr>
        <p:spPr>
          <a:xfrm>
            <a:off x="0" y="2327249"/>
            <a:ext cx="6858000" cy="2215963"/>
          </a:xfrm>
          <a:prstGeom prst="rect">
            <a:avLst/>
          </a:prstGeom>
          <a:solidFill>
            <a:srgbClr val="E5FFE5"/>
          </a:solidFill>
          <a:ln w="9525" cap="flat" cmpd="sng">
            <a:noFill/>
            <a:prstDash val="dot"/>
            <a:round/>
            <a:headEnd type="none" w="sm" len="sm"/>
            <a:tailEnd type="none" w="sm" len="sm"/>
          </a:ln>
        </p:spPr>
        <p:txBody>
          <a:bodyPr spcFirstLastPara="1" wrap="square" lIns="91426" tIns="91426" rIns="91426" bIns="91426" anchor="t" anchorCtr="0">
            <a:spAutoFit/>
          </a:bodyPr>
          <a:lstStyle/>
          <a:p>
            <a:pPr algn="just">
              <a:buClr>
                <a:schemeClr val="dk1"/>
              </a:buClr>
              <a:buSzPts val="1100"/>
            </a:pPr>
            <a:r>
              <a:rPr lang="en" sz="1200" i="1" dirty="0">
                <a:solidFill>
                  <a:srgbClr val="002060"/>
                </a:solidFill>
                <a:latin typeface="Comic Sans MS"/>
                <a:ea typeface="Comic Sans MS"/>
                <a:cs typeface="Comic Sans MS"/>
                <a:sym typeface="Comic Sans MS"/>
              </a:rPr>
              <a:t>We looked at bone health in  87 children with </a:t>
            </a:r>
          </a:p>
          <a:p>
            <a:pPr algn="just">
              <a:buClr>
                <a:schemeClr val="dk1"/>
              </a:buClr>
              <a:buSzPts val="1100"/>
            </a:pPr>
            <a:r>
              <a:rPr lang="en" sz="1200" i="1" dirty="0">
                <a:solidFill>
                  <a:srgbClr val="002060"/>
                </a:solidFill>
                <a:latin typeface="Comic Sans MS"/>
                <a:ea typeface="Comic Sans MS"/>
                <a:cs typeface="Comic Sans MS"/>
                <a:sym typeface="Comic Sans MS"/>
              </a:rPr>
              <a:t>ARP or CP. </a:t>
            </a:r>
            <a:r>
              <a:rPr lang="en" sz="1200" b="1" i="1" dirty="0">
                <a:solidFill>
                  <a:srgbClr val="002060"/>
                </a:solidFill>
                <a:latin typeface="Comic Sans MS"/>
                <a:ea typeface="Comic Sans MS"/>
                <a:cs typeface="Comic Sans MS"/>
                <a:sym typeface="Comic Sans MS"/>
              </a:rPr>
              <a:t>This is what we found: </a:t>
            </a:r>
            <a:endParaRPr sz="1200" b="1" i="1" dirty="0">
              <a:solidFill>
                <a:srgbClr val="002060"/>
              </a:solidFill>
              <a:latin typeface="Comic Sans MS"/>
              <a:ea typeface="Comic Sans MS"/>
              <a:cs typeface="Comic Sans MS"/>
              <a:sym typeface="Comic Sans MS"/>
            </a:endParaRPr>
          </a:p>
          <a:p>
            <a:pPr algn="just">
              <a:buClr>
                <a:schemeClr val="dk1"/>
              </a:buClr>
              <a:buSzPts val="1100"/>
            </a:pPr>
            <a:endParaRPr sz="1200" dirty="0">
              <a:solidFill>
                <a:srgbClr val="002060"/>
              </a:solidFill>
              <a:latin typeface="Comic Sans MS"/>
              <a:ea typeface="Comic Sans MS"/>
              <a:cs typeface="Comic Sans MS"/>
              <a:sym typeface="Comic Sans MS"/>
            </a:endParaRPr>
          </a:p>
          <a:p>
            <a:pPr algn="just"/>
            <a:r>
              <a:rPr lang="en" sz="1200" dirty="0">
                <a:solidFill>
                  <a:srgbClr val="002060"/>
                </a:solidFill>
                <a:latin typeface="Comic Sans MS"/>
                <a:ea typeface="Comic Sans MS"/>
                <a:cs typeface="Comic Sans MS"/>
                <a:sym typeface="Comic Sans MS"/>
              </a:rPr>
              <a:t>- </a:t>
            </a:r>
            <a:r>
              <a:rPr lang="en-US" sz="1200" dirty="0">
                <a:solidFill>
                  <a:srgbClr val="002060"/>
                </a:solidFill>
                <a:latin typeface="Comic Sans MS"/>
                <a:ea typeface="Comic Sans MS"/>
                <a:cs typeface="Comic Sans MS"/>
                <a:sym typeface="Comic Sans MS"/>
              </a:rPr>
              <a:t>Those with ARP or CP had lower height and</a:t>
            </a:r>
          </a:p>
          <a:p>
            <a:pPr algn="just"/>
            <a:r>
              <a:rPr lang="en-US" sz="1200" dirty="0">
                <a:solidFill>
                  <a:srgbClr val="002060"/>
                </a:solidFill>
                <a:latin typeface="Comic Sans MS"/>
                <a:ea typeface="Comic Sans MS"/>
                <a:cs typeface="Comic Sans MS"/>
                <a:sym typeface="Comic Sans MS"/>
              </a:rPr>
              <a:t>   bone mineral density (BMD) when compared </a:t>
            </a:r>
          </a:p>
          <a:p>
            <a:pPr algn="just"/>
            <a:r>
              <a:rPr lang="en-US" sz="1200" dirty="0">
                <a:solidFill>
                  <a:srgbClr val="002060"/>
                </a:solidFill>
                <a:latin typeface="Comic Sans MS"/>
                <a:ea typeface="Comic Sans MS"/>
                <a:cs typeface="Comic Sans MS"/>
                <a:sym typeface="Comic Sans MS"/>
              </a:rPr>
              <a:t>   to their healthy peers.</a:t>
            </a:r>
          </a:p>
          <a:p>
            <a:pPr algn="just"/>
            <a:endParaRPr lang="en" sz="1200" dirty="0">
              <a:solidFill>
                <a:srgbClr val="002060"/>
              </a:solidFill>
              <a:latin typeface="Comic Sans MS"/>
              <a:ea typeface="Comic Sans MS"/>
              <a:cs typeface="Comic Sans MS"/>
              <a:sym typeface="Comic Sans MS"/>
            </a:endParaRPr>
          </a:p>
          <a:p>
            <a:pPr algn="just"/>
            <a:r>
              <a:rPr lang="en" sz="1200" dirty="0">
                <a:solidFill>
                  <a:srgbClr val="002060"/>
                </a:solidFill>
                <a:latin typeface="Comic Sans MS"/>
                <a:ea typeface="Comic Sans MS"/>
                <a:cs typeface="Comic Sans MS"/>
                <a:sym typeface="Comic Sans MS"/>
              </a:rPr>
              <a:t>- Of the 53 who had Vitamin D information  </a:t>
            </a:r>
          </a:p>
          <a:p>
            <a:pPr algn="just"/>
            <a:r>
              <a:rPr lang="en" sz="1200" dirty="0">
                <a:solidFill>
                  <a:srgbClr val="002060"/>
                </a:solidFill>
                <a:latin typeface="Comic Sans MS"/>
                <a:ea typeface="Comic Sans MS"/>
                <a:cs typeface="Comic Sans MS"/>
                <a:sym typeface="Comic Sans MS"/>
              </a:rPr>
              <a:t>   available, 70%  experienced </a:t>
            </a:r>
            <a:r>
              <a:rPr lang="en-US" sz="1200" dirty="0">
                <a:solidFill>
                  <a:srgbClr val="002060"/>
                </a:solidFill>
                <a:latin typeface="Comic Sans MS"/>
                <a:ea typeface="Comic Sans MS"/>
                <a:cs typeface="Comic Sans MS"/>
                <a:sym typeface="Comic Sans MS"/>
              </a:rPr>
              <a:t>Vitamin D </a:t>
            </a:r>
          </a:p>
          <a:p>
            <a:pPr algn="just"/>
            <a:r>
              <a:rPr lang="en-US" sz="1200" dirty="0">
                <a:solidFill>
                  <a:srgbClr val="002060"/>
                </a:solidFill>
                <a:latin typeface="Comic Sans MS"/>
                <a:ea typeface="Comic Sans MS"/>
                <a:cs typeface="Comic Sans MS"/>
                <a:sym typeface="Comic Sans MS"/>
              </a:rPr>
              <a:t>   insufficiency.</a:t>
            </a:r>
          </a:p>
          <a:p>
            <a:pPr marL="457200" lvl="0" indent="-298450" algn="l" rtl="0">
              <a:spcBef>
                <a:spcPts val="0"/>
              </a:spcBef>
              <a:spcAft>
                <a:spcPts val="0"/>
              </a:spcAft>
              <a:buClr>
                <a:srgbClr val="783F04"/>
              </a:buClr>
              <a:buSzPts val="1100"/>
              <a:buFont typeface="Comic Sans MS"/>
              <a:buChar char="●"/>
            </a:pPr>
            <a:endParaRPr sz="1200" dirty="0">
              <a:solidFill>
                <a:srgbClr val="002060"/>
              </a:solidFill>
              <a:latin typeface="Comic Sans MS"/>
              <a:ea typeface="Comic Sans MS"/>
              <a:cs typeface="Comic Sans MS"/>
              <a:sym typeface="Comic Sans MS"/>
            </a:endParaRPr>
          </a:p>
        </p:txBody>
      </p:sp>
      <p:pic>
        <p:nvPicPr>
          <p:cNvPr id="5" name="Google Shape;62;p13">
            <a:extLst>
              <a:ext uri="{FF2B5EF4-FFF2-40B4-BE49-F238E27FC236}">
                <a16:creationId xmlns:a16="http://schemas.microsoft.com/office/drawing/2014/main" id="{7F6D44AF-8294-42DA-83CC-5F98AC283D8F}"/>
              </a:ext>
            </a:extLst>
          </p:cNvPr>
          <p:cNvPicPr preferRelativeResize="0"/>
          <p:nvPr/>
        </p:nvPicPr>
        <p:blipFill>
          <a:blip r:embed="rId4">
            <a:alphaModFix/>
          </a:blip>
          <a:stretch>
            <a:fillRect/>
          </a:stretch>
        </p:blipFill>
        <p:spPr>
          <a:xfrm>
            <a:off x="3543771" y="2389672"/>
            <a:ext cx="1966985" cy="1327509"/>
          </a:xfrm>
          <a:prstGeom prst="rect">
            <a:avLst/>
          </a:prstGeom>
          <a:noFill/>
          <a:ln>
            <a:noFill/>
          </a:ln>
        </p:spPr>
      </p:pic>
      <p:pic>
        <p:nvPicPr>
          <p:cNvPr id="6" name="Picture 5">
            <a:extLst>
              <a:ext uri="{FF2B5EF4-FFF2-40B4-BE49-F238E27FC236}">
                <a16:creationId xmlns:a16="http://schemas.microsoft.com/office/drawing/2014/main" id="{90F44B10-93FF-49E2-A158-00367673FCB7}"/>
              </a:ext>
            </a:extLst>
          </p:cNvPr>
          <p:cNvPicPr>
            <a:picLocks noChangeAspect="1"/>
          </p:cNvPicPr>
          <p:nvPr/>
        </p:nvPicPr>
        <p:blipFill>
          <a:blip r:embed="rId5"/>
          <a:stretch>
            <a:fillRect/>
          </a:stretch>
        </p:blipFill>
        <p:spPr>
          <a:xfrm>
            <a:off x="5780857" y="2128280"/>
            <a:ext cx="867151" cy="1295238"/>
          </a:xfrm>
          <a:prstGeom prst="rect">
            <a:avLst/>
          </a:prstGeom>
        </p:spPr>
      </p:pic>
      <p:sp>
        <p:nvSpPr>
          <p:cNvPr id="14" name="TextBox 13">
            <a:extLst>
              <a:ext uri="{FF2B5EF4-FFF2-40B4-BE49-F238E27FC236}">
                <a16:creationId xmlns:a16="http://schemas.microsoft.com/office/drawing/2014/main" id="{2E38ED5E-B02A-74AD-A16D-EA083B28F583}"/>
              </a:ext>
            </a:extLst>
          </p:cNvPr>
          <p:cNvSpPr txBox="1"/>
          <p:nvPr/>
        </p:nvSpPr>
        <p:spPr>
          <a:xfrm>
            <a:off x="118727" y="4781249"/>
            <a:ext cx="6620545" cy="4278094"/>
          </a:xfrm>
          <a:prstGeom prst="rect">
            <a:avLst/>
          </a:prstGeom>
          <a:solidFill>
            <a:srgbClr val="E5FFE5"/>
          </a:solidFill>
          <a:ln w="19050">
            <a:solidFill>
              <a:srgbClr val="002060"/>
            </a:solidFill>
          </a:ln>
        </p:spPr>
        <p:txBody>
          <a:bodyPr wrap="square" rtlCol="0">
            <a:spAutoFit/>
          </a:bodyPr>
          <a:lstStyle/>
          <a:p>
            <a:pPr algn="ctr"/>
            <a:r>
              <a:rPr lang="en-US" sz="1600" b="1" dirty="0">
                <a:solidFill>
                  <a:srgbClr val="002060"/>
                </a:solidFill>
                <a:latin typeface="Comic Sans MS"/>
                <a:ea typeface="Comic Sans MS"/>
                <a:cs typeface="Comic Sans MS"/>
                <a:sym typeface="Comic Sans MS"/>
              </a:rPr>
              <a:t>How to keep your bones healthy</a:t>
            </a:r>
          </a:p>
          <a:p>
            <a:pPr algn="ctr"/>
            <a:endParaRPr lang="en-US" sz="1600" b="1" dirty="0">
              <a:solidFill>
                <a:srgbClr val="002060"/>
              </a:solidFill>
              <a:latin typeface="Comic Sans MS"/>
              <a:ea typeface="Comic Sans MS"/>
              <a:cs typeface="Comic Sans MS"/>
              <a:sym typeface="Comic Sans MS"/>
            </a:endParaRPr>
          </a:p>
          <a:p>
            <a:pPr algn="just"/>
            <a:r>
              <a:rPr lang="en-US" sz="1200" b="1" dirty="0">
                <a:solidFill>
                  <a:srgbClr val="002060"/>
                </a:solidFill>
                <a:latin typeface="Comic Sans MS"/>
                <a:sym typeface="Comic Sans MS"/>
              </a:rPr>
              <a:t>Tip - Get active! </a:t>
            </a:r>
          </a:p>
          <a:p>
            <a:pPr marL="339725" indent="-169863" algn="just">
              <a:buFont typeface="Arial" panose="020B0604020202020204" pitchFamily="34" charset="0"/>
              <a:buChar char="•"/>
            </a:pPr>
            <a:r>
              <a:rPr lang="en-US" sz="1200" dirty="0">
                <a:solidFill>
                  <a:srgbClr val="002060"/>
                </a:solidFill>
                <a:latin typeface="Comic Sans MS"/>
                <a:sym typeface="Comic Sans MS"/>
              </a:rPr>
              <a:t>Physical activity supports bone health. When possible, get active by moving around, participating in physical therapy, and/or exercises that serve your body type and abilities. </a:t>
            </a:r>
            <a:endParaRPr lang="en-US" sz="1200" b="1" dirty="0">
              <a:solidFill>
                <a:srgbClr val="002060"/>
              </a:solidFill>
              <a:latin typeface="Comic Sans MS"/>
              <a:ea typeface="Comic Sans MS"/>
              <a:cs typeface="Comic Sans MS"/>
              <a:sym typeface="Comic Sans MS"/>
            </a:endParaRPr>
          </a:p>
          <a:p>
            <a:pPr marL="0" lvl="0" indent="0" algn="l" rtl="0">
              <a:spcBef>
                <a:spcPts val="0"/>
              </a:spcBef>
              <a:spcAft>
                <a:spcPts val="0"/>
              </a:spcAft>
              <a:buNone/>
            </a:pPr>
            <a:endParaRPr lang="en-US" sz="1200" dirty="0">
              <a:solidFill>
                <a:srgbClr val="002060"/>
              </a:solidFill>
              <a:latin typeface="Comic Sans MS"/>
              <a:ea typeface="Comic Sans MS"/>
              <a:cs typeface="Comic Sans MS"/>
              <a:sym typeface="Comic Sans MS"/>
            </a:endParaRPr>
          </a:p>
          <a:p>
            <a:pPr marL="0" lvl="0" indent="0" algn="l" rtl="0">
              <a:spcBef>
                <a:spcPts val="0"/>
              </a:spcBef>
              <a:spcAft>
                <a:spcPts val="0"/>
              </a:spcAft>
              <a:buNone/>
            </a:pPr>
            <a:r>
              <a:rPr lang="en-US" sz="1200" dirty="0">
                <a:solidFill>
                  <a:srgbClr val="002060"/>
                </a:solidFill>
                <a:latin typeface="Comic Sans MS"/>
                <a:ea typeface="Comic Sans MS"/>
                <a:cs typeface="Comic Sans MS"/>
                <a:sym typeface="Comic Sans MS"/>
              </a:rPr>
              <a:t>Questions for your health care provider:</a:t>
            </a:r>
          </a:p>
          <a:p>
            <a:pPr marL="330200" indent="-171450">
              <a:buClr>
                <a:srgbClr val="783F04"/>
              </a:buClr>
              <a:buSzPts val="1100"/>
              <a:buFont typeface="Arial" panose="020B0604020202020204" pitchFamily="34" charset="0"/>
              <a:buChar char="•"/>
            </a:pPr>
            <a:r>
              <a:rPr lang="en-US" sz="1200" dirty="0">
                <a:solidFill>
                  <a:srgbClr val="002060"/>
                </a:solidFill>
                <a:latin typeface="Comic Sans MS"/>
                <a:ea typeface="Comic Sans MS"/>
                <a:cs typeface="Comic Sans MS"/>
                <a:sym typeface="Comic Sans MS"/>
              </a:rPr>
              <a:t>Ask about </a:t>
            </a:r>
            <a:r>
              <a:rPr lang="en-US" sz="1200" b="1" dirty="0">
                <a:solidFill>
                  <a:srgbClr val="002060"/>
                </a:solidFill>
                <a:latin typeface="Comic Sans MS"/>
                <a:ea typeface="Comic Sans MS"/>
                <a:cs typeface="Comic Sans MS"/>
                <a:sym typeface="Comic Sans MS"/>
              </a:rPr>
              <a:t>Dual Energy Ray Absorptiometry (DEXA) Scanning. </a:t>
            </a:r>
            <a:r>
              <a:rPr lang="en-US" sz="1200" dirty="0">
                <a:solidFill>
                  <a:srgbClr val="002060"/>
                </a:solidFill>
                <a:latin typeface="Comic Sans MS"/>
                <a:ea typeface="Comic Sans MS"/>
                <a:cs typeface="Comic Sans MS"/>
                <a:sym typeface="Comic Sans MS"/>
              </a:rPr>
              <a:t>It</a:t>
            </a:r>
            <a:r>
              <a:rPr lang="en-US" sz="1200" b="1" dirty="0">
                <a:solidFill>
                  <a:srgbClr val="002060"/>
                </a:solidFill>
                <a:latin typeface="Comic Sans MS"/>
                <a:ea typeface="Comic Sans MS"/>
                <a:cs typeface="Comic Sans MS"/>
                <a:sym typeface="Comic Sans MS"/>
              </a:rPr>
              <a:t> </a:t>
            </a:r>
            <a:r>
              <a:rPr lang="en-US" sz="1200" dirty="0">
                <a:solidFill>
                  <a:srgbClr val="002060"/>
                </a:solidFill>
                <a:latin typeface="Comic Sans MS"/>
                <a:ea typeface="Comic Sans MS"/>
                <a:cs typeface="Comic Sans MS"/>
                <a:sym typeface="Comic Sans MS"/>
              </a:rPr>
              <a:t>is used to measure the density and strength of bones. </a:t>
            </a:r>
            <a:r>
              <a:rPr lang="en-US" sz="1200" dirty="0">
                <a:solidFill>
                  <a:srgbClr val="002060"/>
                </a:solidFill>
                <a:latin typeface="Comic Sans MS"/>
                <a:sym typeface="Comic Sans MS"/>
              </a:rPr>
              <a:t>INSPPIRE-2 study </a:t>
            </a:r>
            <a:r>
              <a:rPr lang="en-US" sz="1200" dirty="0">
                <a:solidFill>
                  <a:srgbClr val="002060"/>
                </a:solidFill>
                <a:latin typeface="Comic Sans MS"/>
                <a:ea typeface="Comic Sans MS"/>
                <a:cs typeface="Comic Sans MS"/>
                <a:sym typeface="Comic Sans MS"/>
              </a:rPr>
              <a:t>recommends that children with CP have a DEXA every </a:t>
            </a:r>
            <a:r>
              <a:rPr lang="en-US" sz="1200" u="sng" dirty="0">
                <a:solidFill>
                  <a:srgbClr val="002060"/>
                </a:solidFill>
                <a:latin typeface="Comic Sans MS"/>
                <a:ea typeface="Comic Sans MS"/>
                <a:cs typeface="Comic Sans MS"/>
                <a:sym typeface="Comic Sans MS"/>
              </a:rPr>
              <a:t>2 years </a:t>
            </a:r>
            <a:r>
              <a:rPr lang="en-US" sz="1200" dirty="0">
                <a:solidFill>
                  <a:srgbClr val="002060"/>
                </a:solidFill>
                <a:latin typeface="Comic Sans MS"/>
                <a:ea typeface="Comic Sans MS"/>
                <a:cs typeface="Comic Sans MS"/>
                <a:sym typeface="Comic Sans MS"/>
              </a:rPr>
              <a:t>if BMD is normal and </a:t>
            </a:r>
            <a:r>
              <a:rPr lang="en-US" sz="1200" u="sng" dirty="0">
                <a:solidFill>
                  <a:srgbClr val="002060"/>
                </a:solidFill>
                <a:latin typeface="Comic Sans MS"/>
                <a:ea typeface="Comic Sans MS"/>
                <a:cs typeface="Comic Sans MS"/>
                <a:sym typeface="Comic Sans MS"/>
              </a:rPr>
              <a:t>every year </a:t>
            </a:r>
            <a:r>
              <a:rPr lang="en-US" sz="1200" dirty="0">
                <a:solidFill>
                  <a:srgbClr val="002060"/>
                </a:solidFill>
                <a:latin typeface="Comic Sans MS"/>
                <a:ea typeface="Comic Sans MS"/>
                <a:cs typeface="Comic Sans MS"/>
                <a:sym typeface="Comic Sans MS"/>
              </a:rPr>
              <a:t>if BMD is abnormal.</a:t>
            </a:r>
          </a:p>
          <a:p>
            <a:pPr marL="158750">
              <a:buClr>
                <a:srgbClr val="783F04"/>
              </a:buClr>
              <a:buSzPts val="1100"/>
            </a:pPr>
            <a:endParaRPr lang="en-US" sz="1200" b="1" dirty="0">
              <a:solidFill>
                <a:srgbClr val="002060"/>
              </a:solidFill>
              <a:latin typeface="Comic Sans MS"/>
              <a:ea typeface="Comic Sans MS"/>
              <a:cs typeface="Comic Sans MS"/>
              <a:sym typeface="Comic Sans MS"/>
            </a:endParaRPr>
          </a:p>
          <a:p>
            <a:pPr marL="330200" lvl="0" indent="-171450" algn="l" rtl="0">
              <a:buClr>
                <a:srgbClr val="783F04"/>
              </a:buClr>
              <a:buSzPts val="1100"/>
              <a:buFont typeface="Arial" panose="020B0604020202020204" pitchFamily="34" charset="0"/>
              <a:buChar char="•"/>
            </a:pPr>
            <a:r>
              <a:rPr lang="en-US" sz="1200" dirty="0">
                <a:solidFill>
                  <a:srgbClr val="002060"/>
                </a:solidFill>
                <a:latin typeface="Comic Sans MS"/>
                <a:ea typeface="Comic Sans MS"/>
                <a:cs typeface="Comic Sans MS"/>
                <a:sym typeface="Comic Sans MS"/>
              </a:rPr>
              <a:t>Talk about supplements, vitamins and dietary options to ensure nutritional efficiency. </a:t>
            </a:r>
          </a:p>
          <a:p>
            <a:pPr marL="158750" lvl="0" algn="l" rtl="0">
              <a:buClr>
                <a:srgbClr val="783F04"/>
              </a:buClr>
              <a:buSzPts val="1100"/>
            </a:pPr>
            <a:r>
              <a:rPr lang="en-US" sz="1200" dirty="0">
                <a:solidFill>
                  <a:srgbClr val="002060"/>
                </a:solidFill>
                <a:latin typeface="Comic Sans MS"/>
                <a:ea typeface="Comic Sans MS"/>
                <a:cs typeface="Comic Sans MS"/>
                <a:sym typeface="Comic Sans MS"/>
              </a:rPr>
              <a:t>       Some examples include vitamins C, D, K.</a:t>
            </a:r>
          </a:p>
          <a:p>
            <a:pPr marL="914400" lvl="1" indent="-295275" algn="l" rtl="0">
              <a:spcBef>
                <a:spcPts val="0"/>
              </a:spcBef>
              <a:spcAft>
                <a:spcPts val="0"/>
              </a:spcAft>
              <a:buClr>
                <a:srgbClr val="783F04"/>
              </a:buClr>
              <a:buSzPts val="1050"/>
              <a:buFont typeface="Comic Sans MS"/>
              <a:buChar char="○"/>
            </a:pPr>
            <a:endParaRPr lang="en-US" sz="1200" dirty="0">
              <a:solidFill>
                <a:srgbClr val="002060"/>
              </a:solidFill>
              <a:latin typeface="Comic Sans MS"/>
              <a:ea typeface="Comic Sans MS"/>
              <a:cs typeface="Comic Sans MS"/>
              <a:sym typeface="Comic Sans MS"/>
            </a:endParaRPr>
          </a:p>
          <a:p>
            <a:pPr marL="0" lvl="0" indent="0" algn="l" rtl="0">
              <a:spcBef>
                <a:spcPts val="0"/>
              </a:spcBef>
              <a:spcAft>
                <a:spcPts val="0"/>
              </a:spcAft>
              <a:buNone/>
            </a:pPr>
            <a:r>
              <a:rPr lang="en-US" sz="1200" dirty="0">
                <a:solidFill>
                  <a:srgbClr val="002060"/>
                </a:solidFill>
                <a:latin typeface="Comic Sans MS"/>
                <a:ea typeface="Comic Sans MS"/>
                <a:cs typeface="Comic Sans MS"/>
                <a:sym typeface="Comic Sans MS"/>
              </a:rPr>
              <a:t>Consider dietary options that are rich in calcium such as:</a:t>
            </a:r>
          </a:p>
          <a:p>
            <a:pPr marL="457200" lvl="0" indent="-295275" algn="l" rtl="0">
              <a:spcBef>
                <a:spcPts val="0"/>
              </a:spcBef>
              <a:spcAft>
                <a:spcPts val="0"/>
              </a:spcAft>
              <a:buClr>
                <a:srgbClr val="783F04"/>
              </a:buClr>
              <a:buSzPts val="1050"/>
              <a:buFont typeface="Comic Sans MS"/>
              <a:buChar char="●"/>
            </a:pPr>
            <a:r>
              <a:rPr lang="en-US" sz="1200" dirty="0">
                <a:solidFill>
                  <a:srgbClr val="002060"/>
                </a:solidFill>
                <a:latin typeface="Comic Sans MS"/>
                <a:ea typeface="Comic Sans MS"/>
                <a:cs typeface="Comic Sans MS"/>
                <a:sym typeface="Comic Sans MS"/>
              </a:rPr>
              <a:t>Dairy: cheese &amp; milk </a:t>
            </a:r>
          </a:p>
          <a:p>
            <a:pPr marL="457200" lvl="0" indent="-295275" algn="l" rtl="0">
              <a:spcBef>
                <a:spcPts val="0"/>
              </a:spcBef>
              <a:spcAft>
                <a:spcPts val="0"/>
              </a:spcAft>
              <a:buClr>
                <a:srgbClr val="783F04"/>
              </a:buClr>
              <a:buSzPts val="1050"/>
              <a:buFont typeface="Comic Sans MS"/>
              <a:buChar char="●"/>
            </a:pPr>
            <a:r>
              <a:rPr lang="en-US" sz="1200" dirty="0">
                <a:solidFill>
                  <a:srgbClr val="002060"/>
                </a:solidFill>
                <a:latin typeface="Comic Sans MS"/>
                <a:ea typeface="Comic Sans MS"/>
                <a:cs typeface="Comic Sans MS"/>
                <a:sym typeface="Comic Sans MS"/>
              </a:rPr>
              <a:t>Leafy greens: kale, broccoli, cabbage, okra</a:t>
            </a:r>
          </a:p>
          <a:p>
            <a:pPr marL="457200" lvl="0" indent="-295275" algn="l" rtl="0">
              <a:spcBef>
                <a:spcPts val="0"/>
              </a:spcBef>
              <a:spcAft>
                <a:spcPts val="0"/>
              </a:spcAft>
              <a:buClr>
                <a:srgbClr val="783F04"/>
              </a:buClr>
              <a:buSzPts val="1050"/>
              <a:buFont typeface="Comic Sans MS"/>
              <a:buChar char="●"/>
            </a:pPr>
            <a:r>
              <a:rPr lang="en-US" sz="1200" dirty="0">
                <a:solidFill>
                  <a:srgbClr val="002060"/>
                </a:solidFill>
                <a:latin typeface="Comic Sans MS"/>
                <a:ea typeface="Comic Sans MS"/>
                <a:cs typeface="Comic Sans MS"/>
                <a:sym typeface="Comic Sans MS"/>
              </a:rPr>
              <a:t>Fortified foods (added micronutrients):bread, fruit juice, soy milk etc.)</a:t>
            </a:r>
          </a:p>
          <a:p>
            <a:pPr marL="457200" lvl="0" indent="-295275" algn="l" rtl="0">
              <a:spcBef>
                <a:spcPts val="0"/>
              </a:spcBef>
              <a:spcAft>
                <a:spcPts val="0"/>
              </a:spcAft>
              <a:buClr>
                <a:srgbClr val="783F04"/>
              </a:buClr>
              <a:buSzPts val="1050"/>
              <a:buFont typeface="Comic Sans MS"/>
              <a:buChar char="●"/>
            </a:pPr>
            <a:r>
              <a:rPr lang="en-US" sz="1200" dirty="0">
                <a:solidFill>
                  <a:srgbClr val="002060"/>
                </a:solidFill>
                <a:latin typeface="Comic Sans MS"/>
                <a:ea typeface="Comic Sans MS"/>
                <a:cs typeface="Comic Sans MS"/>
                <a:sym typeface="Comic Sans MS"/>
              </a:rPr>
              <a:t>Fish: sardines (young, small pilchards) and pilchards </a:t>
            </a:r>
          </a:p>
          <a:p>
            <a:pPr marL="457200" lvl="0" indent="-295275" algn="l" rtl="0">
              <a:spcBef>
                <a:spcPts val="0"/>
              </a:spcBef>
              <a:spcAft>
                <a:spcPts val="0"/>
              </a:spcAft>
              <a:buClr>
                <a:srgbClr val="783F04"/>
              </a:buClr>
              <a:buSzPts val="1050"/>
              <a:buFont typeface="Comic Sans MS"/>
              <a:buChar char="●"/>
            </a:pPr>
            <a:r>
              <a:rPr lang="en-US" sz="1200" dirty="0">
                <a:solidFill>
                  <a:srgbClr val="002060"/>
                </a:solidFill>
                <a:latin typeface="Comic Sans MS"/>
                <a:ea typeface="Comic Sans MS"/>
                <a:cs typeface="Comic Sans MS"/>
                <a:sym typeface="Comic Sans MS"/>
              </a:rPr>
              <a:t>Tofu and or nuts</a:t>
            </a:r>
            <a:endParaRPr lang="en-US" dirty="0"/>
          </a:p>
        </p:txBody>
      </p:sp>
      <p:pic>
        <p:nvPicPr>
          <p:cNvPr id="10" name="Google Shape;65;p13">
            <a:extLst>
              <a:ext uri="{FF2B5EF4-FFF2-40B4-BE49-F238E27FC236}">
                <a16:creationId xmlns:a16="http://schemas.microsoft.com/office/drawing/2014/main" id="{504D0A81-BAFB-F938-3DC8-3D78C86A3195}"/>
              </a:ext>
            </a:extLst>
          </p:cNvPr>
          <p:cNvPicPr preferRelativeResize="0"/>
          <p:nvPr/>
        </p:nvPicPr>
        <p:blipFill>
          <a:blip r:embed="rId6">
            <a:alphaModFix/>
          </a:blip>
          <a:stretch>
            <a:fillRect/>
          </a:stretch>
        </p:blipFill>
        <p:spPr>
          <a:xfrm>
            <a:off x="3543771" y="3779604"/>
            <a:ext cx="1581529" cy="724387"/>
          </a:xfrm>
          <a:prstGeom prst="rect">
            <a:avLst/>
          </a:prstGeom>
          <a:noFill/>
          <a:ln>
            <a:noFill/>
          </a:ln>
        </p:spPr>
      </p:pic>
      <p:pic>
        <p:nvPicPr>
          <p:cNvPr id="11" name="Google Shape;64;p13">
            <a:extLst>
              <a:ext uri="{FF2B5EF4-FFF2-40B4-BE49-F238E27FC236}">
                <a16:creationId xmlns:a16="http://schemas.microsoft.com/office/drawing/2014/main" id="{A64872E2-41CD-4F14-18BE-FE7BDEAA88C2}"/>
              </a:ext>
            </a:extLst>
          </p:cNvPr>
          <p:cNvPicPr preferRelativeResize="0"/>
          <p:nvPr/>
        </p:nvPicPr>
        <p:blipFill rotWithShape="1">
          <a:blip r:embed="rId7">
            <a:alphaModFix/>
          </a:blip>
          <a:srcRect t="42639" b="15168"/>
          <a:stretch/>
        </p:blipFill>
        <p:spPr>
          <a:xfrm>
            <a:off x="4799281" y="7543800"/>
            <a:ext cx="1676400" cy="838200"/>
          </a:xfrm>
          <a:prstGeom prst="rect">
            <a:avLst/>
          </a:prstGeom>
          <a:noFill/>
          <a:ln>
            <a:noFill/>
          </a:ln>
        </p:spPr>
      </p:pic>
      <p:pic>
        <p:nvPicPr>
          <p:cNvPr id="16" name="Picture 15">
            <a:extLst>
              <a:ext uri="{FF2B5EF4-FFF2-40B4-BE49-F238E27FC236}">
                <a16:creationId xmlns:a16="http://schemas.microsoft.com/office/drawing/2014/main" id="{0757CAE7-877B-D140-6F97-1C8293E27B6A}"/>
              </a:ext>
            </a:extLst>
          </p:cNvPr>
          <p:cNvPicPr>
            <a:picLocks noChangeAspect="1"/>
          </p:cNvPicPr>
          <p:nvPr/>
        </p:nvPicPr>
        <p:blipFill>
          <a:blip r:embed="rId8"/>
          <a:stretch>
            <a:fillRect/>
          </a:stretch>
        </p:blipFill>
        <p:spPr>
          <a:xfrm>
            <a:off x="5410200" y="4680663"/>
            <a:ext cx="1020343" cy="776348"/>
          </a:xfrm>
          <a:prstGeom prst="rect">
            <a:avLst/>
          </a:prstGeom>
          <a:ln w="28575">
            <a:solidFill>
              <a:schemeClr val="accent1"/>
            </a:solidFill>
          </a:ln>
        </p:spPr>
      </p:pic>
    </p:spTree>
    <p:extLst>
      <p:ext uri="{BB962C8B-B14F-4D97-AF65-F5344CB8AC3E}">
        <p14:creationId xmlns:p14="http://schemas.microsoft.com/office/powerpoint/2010/main" val="3790687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F747EDE0-5747-6036-426D-701E63514FD0}"/>
              </a:ext>
            </a:extLst>
          </p:cNvPr>
          <p:cNvSpPr/>
          <p:nvPr/>
        </p:nvSpPr>
        <p:spPr>
          <a:xfrm>
            <a:off x="0" y="6530743"/>
            <a:ext cx="6858000" cy="1982666"/>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b="1" dirty="0">
                <a:solidFill>
                  <a:srgbClr val="339933"/>
                </a:solidFill>
                <a:latin typeface="Comic Sans MS" panose="030F0702030302020204" pitchFamily="66" charset="0"/>
              </a:rPr>
              <a:t>Stool Sample Collection</a:t>
            </a:r>
          </a:p>
        </p:txBody>
      </p:sp>
      <p:sp>
        <p:nvSpPr>
          <p:cNvPr id="2" name="TextBox 1">
            <a:extLst>
              <a:ext uri="{FF2B5EF4-FFF2-40B4-BE49-F238E27FC236}">
                <a16:creationId xmlns:a16="http://schemas.microsoft.com/office/drawing/2014/main" id="{5641A5C1-8AA7-4FB5-B3F9-1231766AFFF7}"/>
              </a:ext>
            </a:extLst>
          </p:cNvPr>
          <p:cNvSpPr txBox="1"/>
          <p:nvPr/>
        </p:nvSpPr>
        <p:spPr>
          <a:xfrm>
            <a:off x="3702121" y="8503920"/>
            <a:ext cx="3155879" cy="640080"/>
          </a:xfrm>
          <a:prstGeom prst="rect">
            <a:avLst/>
          </a:prstGeom>
          <a:noFill/>
          <a:ln w="12700">
            <a:solidFill>
              <a:srgbClr val="150575"/>
            </a:solidFill>
          </a:ln>
        </p:spPr>
        <p:txBody>
          <a:bodyPr wrap="square" rtlCol="0">
            <a:spAutoFit/>
          </a:bodyPr>
          <a:lstStyle/>
          <a:p>
            <a:r>
              <a:rPr lang="en-US" sz="1000" b="1" dirty="0">
                <a:solidFill>
                  <a:schemeClr val="accent1">
                    <a:lumMod val="50000"/>
                  </a:schemeClr>
                </a:solidFill>
              </a:rPr>
              <a:t>Site name: </a:t>
            </a:r>
          </a:p>
          <a:p>
            <a:r>
              <a:rPr lang="en-US" sz="1000" b="1" dirty="0">
                <a:solidFill>
                  <a:schemeClr val="accent1">
                    <a:lumMod val="50000"/>
                  </a:schemeClr>
                </a:solidFill>
              </a:rPr>
              <a:t>PI:</a:t>
            </a:r>
          </a:p>
          <a:p>
            <a:r>
              <a:rPr lang="en-US" sz="1000" b="1" dirty="0">
                <a:solidFill>
                  <a:schemeClr val="accent1">
                    <a:lumMod val="50000"/>
                  </a:schemeClr>
                </a:solidFill>
              </a:rPr>
              <a:t>Research coordinator:</a:t>
            </a:r>
          </a:p>
          <a:p>
            <a:r>
              <a:rPr lang="en-US" sz="1000" b="1" dirty="0">
                <a:solidFill>
                  <a:schemeClr val="accent1">
                    <a:lumMod val="50000"/>
                  </a:schemeClr>
                </a:solidFill>
              </a:rPr>
              <a:t>Tel:</a:t>
            </a:r>
          </a:p>
        </p:txBody>
      </p:sp>
      <p:sp>
        <p:nvSpPr>
          <p:cNvPr id="4" name="TextBox 3">
            <a:extLst>
              <a:ext uri="{FF2B5EF4-FFF2-40B4-BE49-F238E27FC236}">
                <a16:creationId xmlns:a16="http://schemas.microsoft.com/office/drawing/2014/main" id="{3AC2721B-4EFF-03B9-E559-2B7266F3E4F3}"/>
              </a:ext>
            </a:extLst>
          </p:cNvPr>
          <p:cNvSpPr txBox="1"/>
          <p:nvPr/>
        </p:nvSpPr>
        <p:spPr>
          <a:xfrm>
            <a:off x="61135" y="462853"/>
            <a:ext cx="3383280" cy="6035040"/>
          </a:xfrm>
          <a:prstGeom prst="rect">
            <a:avLst/>
          </a:prstGeom>
          <a:solidFill>
            <a:srgbClr val="E5FFE5"/>
          </a:solidFill>
        </p:spPr>
        <p:txBody>
          <a:bodyPr wrap="square" numCol="1" rtlCol="0">
            <a:spAutoFit/>
          </a:bodyPr>
          <a:lstStyle/>
          <a:p>
            <a:r>
              <a:rPr lang="en-US" sz="1400" b="1" kern="0" dirty="0">
                <a:solidFill>
                  <a:srgbClr val="0180FF"/>
                </a:solidFill>
                <a:effectLst/>
                <a:ea typeface="Times New Roman" panose="02020603050405020304" pitchFamily="18" charset="0"/>
                <a:cs typeface="Times New Roman" panose="02020603050405020304" pitchFamily="18" charset="0"/>
              </a:rPr>
              <a:t>Kenneth Ng, DO</a:t>
            </a:r>
          </a:p>
          <a:p>
            <a:r>
              <a:rPr lang="en-US" sz="1050" b="1" i="1" kern="0" dirty="0">
                <a:solidFill>
                  <a:srgbClr val="0180FF"/>
                </a:solidFill>
                <a:ea typeface="Times New Roman" panose="02020603050405020304" pitchFamily="18" charset="0"/>
                <a:cs typeface="Times New Roman" panose="02020603050405020304" pitchFamily="18" charset="0"/>
              </a:rPr>
              <a:t>Pediatric Gastroenterologist</a:t>
            </a:r>
          </a:p>
          <a:p>
            <a:r>
              <a:rPr lang="en-US" sz="1050" b="1" i="1" kern="0" dirty="0">
                <a:solidFill>
                  <a:srgbClr val="0180FF"/>
                </a:solidFill>
                <a:ea typeface="Times New Roman" panose="02020603050405020304" pitchFamily="18" charset="0"/>
                <a:cs typeface="Times New Roman" panose="02020603050405020304" pitchFamily="18" charset="0"/>
              </a:rPr>
              <a:t>Director of Endoscopy</a:t>
            </a:r>
          </a:p>
          <a:p>
            <a:r>
              <a:rPr lang="en-US" sz="1050" b="1" i="1" kern="0" dirty="0">
                <a:solidFill>
                  <a:srgbClr val="0180FF"/>
                </a:solidFill>
                <a:ea typeface="Times New Roman" panose="02020603050405020304" pitchFamily="18" charset="0"/>
                <a:cs typeface="Times New Roman" panose="02020603050405020304" pitchFamily="18" charset="0"/>
              </a:rPr>
              <a:t>Medical Director, Pediatric Pancreas Clinic</a:t>
            </a:r>
          </a:p>
          <a:p>
            <a:r>
              <a:rPr lang="en-US" sz="1050" b="1" i="1" kern="0" dirty="0">
                <a:solidFill>
                  <a:srgbClr val="0180FF"/>
                </a:solidFill>
                <a:ea typeface="Times New Roman" panose="02020603050405020304" pitchFamily="18" charset="0"/>
                <a:cs typeface="Times New Roman" panose="02020603050405020304" pitchFamily="18" charset="0"/>
              </a:rPr>
              <a:t>Co-Medical Director, Pediatric Total Pancreatectomy with Islet Autotransplantation Program</a:t>
            </a:r>
          </a:p>
          <a:p>
            <a:r>
              <a:rPr lang="en-US" sz="1050" b="1" i="1" kern="0" dirty="0">
                <a:solidFill>
                  <a:srgbClr val="0180FF"/>
                </a:solidFill>
                <a:ea typeface="Times New Roman" panose="02020603050405020304" pitchFamily="18" charset="0"/>
                <a:cs typeface="Times New Roman" panose="02020603050405020304" pitchFamily="18" charset="0"/>
              </a:rPr>
              <a:t>Johns Hopkins Children’s Center</a:t>
            </a:r>
          </a:p>
          <a:p>
            <a:r>
              <a:rPr lang="en-US" sz="1050" b="1" i="1" kern="0" dirty="0">
                <a:solidFill>
                  <a:srgbClr val="0180FF"/>
                </a:solidFill>
                <a:ea typeface="Times New Roman" panose="02020603050405020304" pitchFamily="18" charset="0"/>
                <a:cs typeface="Times New Roman" panose="02020603050405020304" pitchFamily="18" charset="0"/>
              </a:rPr>
              <a:t>Baltimore, MD</a:t>
            </a:r>
            <a:endParaRPr lang="en-US" sz="1000" b="1" kern="0" dirty="0">
              <a:solidFill>
                <a:srgbClr val="0180FF"/>
              </a:solidFill>
              <a:effectLst/>
              <a:ea typeface="Times New Roman" panose="02020603050405020304" pitchFamily="18" charset="0"/>
              <a:cs typeface="Times New Roman" panose="02020603050405020304" pitchFamily="18" charset="0"/>
            </a:endParaRPr>
          </a:p>
          <a:p>
            <a:pPr marL="0" marR="0">
              <a:spcBef>
                <a:spcPts val="0"/>
              </a:spcBef>
              <a:spcAft>
                <a:spcPts val="0"/>
              </a:spcAft>
            </a:pPr>
            <a:endParaRPr lang="en-US" sz="1000" b="1" kern="0" dirty="0">
              <a:solidFill>
                <a:srgbClr val="7030A0"/>
              </a:solidFill>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000" b="1" kern="0" dirty="0">
                <a:solidFill>
                  <a:srgbClr val="339933"/>
                </a:solidFill>
                <a:effectLst/>
                <a:ea typeface="Times New Roman" panose="02020603050405020304" pitchFamily="18" charset="0"/>
                <a:cs typeface="Times New Roman" panose="02020603050405020304" pitchFamily="18" charset="0"/>
              </a:rPr>
              <a:t>MRCP vs ERCP</a:t>
            </a:r>
          </a:p>
          <a:p>
            <a:pPr marL="0" marR="0">
              <a:spcBef>
                <a:spcPts val="0"/>
              </a:spcBef>
              <a:spcAft>
                <a:spcPts val="0"/>
              </a:spcAft>
            </a:pPr>
            <a:r>
              <a:rPr lang="en-US" sz="1000" kern="0" dirty="0">
                <a:solidFill>
                  <a:schemeClr val="accent5">
                    <a:lumMod val="50000"/>
                  </a:schemeClr>
                </a:solidFill>
                <a:effectLst/>
                <a:ea typeface="Times New Roman" panose="02020603050405020304" pitchFamily="18" charset="0"/>
                <a:cs typeface="Times New Roman" panose="02020603050405020304" pitchFamily="18" charset="0"/>
              </a:rPr>
              <a:t>There are many types of pancreatic </a:t>
            </a:r>
          </a:p>
          <a:p>
            <a:pPr marL="0" marR="0">
              <a:spcBef>
                <a:spcPts val="0"/>
              </a:spcBef>
              <a:spcAft>
                <a:spcPts val="0"/>
              </a:spcAft>
            </a:pPr>
            <a:r>
              <a:rPr lang="en-US" sz="1000" kern="0" dirty="0">
                <a:solidFill>
                  <a:schemeClr val="accent5">
                    <a:lumMod val="50000"/>
                  </a:schemeClr>
                </a:solidFill>
                <a:effectLst/>
                <a:ea typeface="Times New Roman" panose="02020603050405020304" pitchFamily="18" charset="0"/>
                <a:cs typeface="Times New Roman" panose="02020603050405020304" pitchFamily="18" charset="0"/>
              </a:rPr>
              <a:t>diseases that pancreatologists deal with. </a:t>
            </a:r>
          </a:p>
          <a:p>
            <a:pPr marL="0" marR="0">
              <a:spcBef>
                <a:spcPts val="0"/>
              </a:spcBef>
              <a:spcAft>
                <a:spcPts val="0"/>
              </a:spcAft>
            </a:pPr>
            <a:r>
              <a:rPr lang="en-US" sz="1000" kern="0" dirty="0">
                <a:solidFill>
                  <a:schemeClr val="accent5">
                    <a:lumMod val="50000"/>
                  </a:schemeClr>
                </a:solidFill>
                <a:effectLst/>
                <a:ea typeface="Times New Roman" panose="02020603050405020304" pitchFamily="18" charset="0"/>
                <a:cs typeface="Times New Roman" panose="02020603050405020304" pitchFamily="18" charset="0"/>
              </a:rPr>
              <a:t>Pancreatitis (inflammation of the pancreas)</a:t>
            </a:r>
          </a:p>
          <a:p>
            <a:pPr marL="0" marR="0">
              <a:spcBef>
                <a:spcPts val="0"/>
              </a:spcBef>
              <a:spcAft>
                <a:spcPts val="0"/>
              </a:spcAft>
            </a:pPr>
            <a:r>
              <a:rPr lang="en-US" sz="1000" kern="0" dirty="0">
                <a:solidFill>
                  <a:schemeClr val="accent5">
                    <a:lumMod val="50000"/>
                  </a:schemeClr>
                </a:solidFill>
                <a:effectLst/>
                <a:ea typeface="Times New Roman" panose="02020603050405020304" pitchFamily="18" charset="0"/>
                <a:cs typeface="Times New Roman" panose="02020603050405020304" pitchFamily="18" charset="0"/>
              </a:rPr>
              <a:t>is the most common one. There are various forms of pancreatitis that require different tests and treatments. Some tests have long names that use acronyms which can be difficult to remember. Two that often get confused are MRCP and ERCP. Although they share some similarities, they are both quite different.</a:t>
            </a:r>
          </a:p>
          <a:p>
            <a:pPr marL="0" marR="0">
              <a:spcBef>
                <a:spcPts val="0"/>
              </a:spcBef>
              <a:spcAft>
                <a:spcPts val="0"/>
              </a:spcAft>
            </a:pPr>
            <a:endParaRPr lang="en-US" sz="1000" kern="0" dirty="0">
              <a:solidFill>
                <a:srgbClr val="150575"/>
              </a:solidFill>
              <a:effectLst/>
              <a:ea typeface="Times New Roman" panose="02020603050405020304" pitchFamily="18" charset="0"/>
              <a:cs typeface="Times New Roman" panose="02020603050405020304" pitchFamily="18" charset="0"/>
            </a:endParaRPr>
          </a:p>
          <a:p>
            <a:r>
              <a:rPr lang="en-US" sz="1000" b="1" kern="0" dirty="0">
                <a:solidFill>
                  <a:srgbClr val="339933"/>
                </a:solidFill>
                <a:ea typeface="Times New Roman" panose="02020603050405020304" pitchFamily="18" charset="0"/>
                <a:cs typeface="Times New Roman" panose="02020603050405020304" pitchFamily="18" charset="0"/>
              </a:rPr>
              <a:t>MRCP</a:t>
            </a:r>
            <a:r>
              <a:rPr lang="en-US" sz="1000" kern="0" dirty="0">
                <a:solidFill>
                  <a:schemeClr val="accent5">
                    <a:lumMod val="50000"/>
                  </a:schemeClr>
                </a:solidFill>
                <a:ea typeface="Times New Roman" panose="02020603050405020304" pitchFamily="18" charset="0"/>
                <a:cs typeface="Times New Roman" panose="02020603050405020304" pitchFamily="18" charset="0"/>
              </a:rPr>
              <a:t> stands </a:t>
            </a:r>
            <a:r>
              <a:rPr lang="en-US" sz="1000" kern="0" dirty="0">
                <a:solidFill>
                  <a:schemeClr val="accent5">
                    <a:lumMod val="50000"/>
                  </a:schemeClr>
                </a:solidFill>
                <a:effectLst/>
                <a:ea typeface="Times New Roman" panose="02020603050405020304" pitchFamily="18" charset="0"/>
                <a:cs typeface="Times New Roman" panose="02020603050405020304" pitchFamily="18" charset="0"/>
              </a:rPr>
              <a:t>for magnetic resonance cholangiopancreatography. It is a form of magnetic resonance imaging or MRI. This is a type of imaging that uses magnet-based technology to view the body in slices.  It allows radiologists to see parts of the body with great detail. This is the preferred test to evaluate the pancreas </a:t>
            </a:r>
            <a:r>
              <a:rPr lang="en-US" sz="1000" kern="0" dirty="0">
                <a:solidFill>
                  <a:schemeClr val="accent5">
                    <a:lumMod val="50000"/>
                  </a:schemeClr>
                </a:solidFill>
                <a:cs typeface="Times New Roman" panose="02020603050405020304" pitchFamily="18" charset="0"/>
              </a:rPr>
              <a:t>without putting any instrument inside the child </a:t>
            </a:r>
            <a:r>
              <a:rPr lang="en-US" sz="1000" kern="0" dirty="0">
                <a:solidFill>
                  <a:schemeClr val="accent5">
                    <a:lumMod val="50000"/>
                  </a:schemeClr>
                </a:solidFill>
                <a:effectLst/>
                <a:ea typeface="Times New Roman" panose="02020603050405020304" pitchFamily="18" charset="0"/>
                <a:cs typeface="Times New Roman" panose="02020603050405020304" pitchFamily="18" charset="0"/>
              </a:rPr>
              <a:t> The patient will receive contrast or dye through an intravenous (IV) line during the MRI. This will help the radiologist see the organs more clearly. There is no risk of radiation with an MRI which is very important for children. However, it does take a longer time to do the study.  It can be hard to do this study on young children because they cannot hold still for a long time. Some children may need medicine to help them to hold still for the test to be performed well. The risks of having an MRI include an allergic reaction to the IV contrast or dye given. MRCP is performed in a large tube. Patients who do not like being in tight closed spaces may not tolerate the study. Lastly since it</a:t>
            </a:r>
          </a:p>
        </p:txBody>
      </p:sp>
      <p:sp>
        <p:nvSpPr>
          <p:cNvPr id="5" name="TextBox 4">
            <a:extLst>
              <a:ext uri="{FF2B5EF4-FFF2-40B4-BE49-F238E27FC236}">
                <a16:creationId xmlns:a16="http://schemas.microsoft.com/office/drawing/2014/main" id="{E450F691-6C7B-0078-3FBE-F475EDB305E9}"/>
              </a:ext>
            </a:extLst>
          </p:cNvPr>
          <p:cNvSpPr txBox="1"/>
          <p:nvPr/>
        </p:nvSpPr>
        <p:spPr>
          <a:xfrm>
            <a:off x="3444415" y="445641"/>
            <a:ext cx="3383280" cy="6035040"/>
          </a:xfrm>
          <a:prstGeom prst="rect">
            <a:avLst/>
          </a:prstGeom>
          <a:solidFill>
            <a:srgbClr val="E5FFE5"/>
          </a:solidFill>
        </p:spPr>
        <p:txBody>
          <a:bodyPr wrap="square" rtlCol="0">
            <a:spAutoFit/>
          </a:bodyPr>
          <a:lstStyle/>
          <a:p>
            <a:pPr marL="0" marR="0">
              <a:spcBef>
                <a:spcPts val="0"/>
              </a:spcBef>
              <a:spcAft>
                <a:spcPts val="0"/>
              </a:spcAft>
            </a:pPr>
            <a:r>
              <a:rPr lang="en-US" sz="1000" kern="0" dirty="0">
                <a:solidFill>
                  <a:schemeClr val="accent5">
                    <a:lumMod val="50000"/>
                  </a:schemeClr>
                </a:solidFill>
                <a:effectLst/>
                <a:ea typeface="Times New Roman" panose="02020603050405020304" pitchFamily="18" charset="0"/>
                <a:cs typeface="Times New Roman" panose="02020603050405020304" pitchFamily="18" charset="0"/>
              </a:rPr>
              <a:t>uses magnets, patients with any metal in their body should not undergo this study. </a:t>
            </a:r>
          </a:p>
          <a:p>
            <a:pPr marL="0" marR="0">
              <a:spcBef>
                <a:spcPts val="0"/>
              </a:spcBef>
              <a:spcAft>
                <a:spcPts val="0"/>
              </a:spcAft>
            </a:pPr>
            <a:endParaRPr lang="en-US" sz="1000" kern="0" dirty="0">
              <a:solidFill>
                <a:schemeClr val="accent5">
                  <a:lumMod val="50000"/>
                </a:schemeClr>
              </a:solidFill>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000" b="1" dirty="0">
                <a:solidFill>
                  <a:srgbClr val="339933"/>
                </a:solidFill>
              </a:rPr>
              <a:t>ERCP</a:t>
            </a:r>
            <a:r>
              <a:rPr lang="en-US" sz="1000" dirty="0"/>
              <a:t> </a:t>
            </a:r>
            <a:r>
              <a:rPr lang="en-US" sz="1000" dirty="0">
                <a:solidFill>
                  <a:schemeClr val="accent5">
                    <a:lumMod val="50000"/>
                  </a:schemeClr>
                </a:solidFill>
              </a:rPr>
              <a:t>stands for endoscopic retrograde cholangiopancreatography. During this procedure, the patient is given anesthesia through an IV line to fall into a deep sleep. An anesthesiologist will also place a breathing tube (endotracheal tube). Next, the endoscopist (the doctor performing the procedure) puts a long flexible tube-like camera into the patient’s mouth. The camera looks sideways and is connected to a computer. This allows for a real time view of the inside of the food pipe, called esophagus. The tip of the tube is advanced down the esophagus, beyond the stomach, and into the small intestine (called duodenum).  The tip is then placed to face a muscular doorway called the major papilla. This is the door to both the pancreatic duct and the common bile duct (roadway towards the liver). One can think of this as the entry way to a house and upon entering one can go up the stairs (toward the liver) or to the first floor (toward the pancreas). </a:t>
            </a:r>
          </a:p>
          <a:p>
            <a:pPr marL="0" marR="0">
              <a:spcBef>
                <a:spcPts val="0"/>
              </a:spcBef>
              <a:spcAft>
                <a:spcPts val="0"/>
              </a:spcAft>
            </a:pPr>
            <a:endParaRPr lang="en-US" sz="1000" dirty="0">
              <a:solidFill>
                <a:schemeClr val="accent5">
                  <a:lumMod val="50000"/>
                </a:schemeClr>
              </a:solidFill>
            </a:endParaRPr>
          </a:p>
          <a:p>
            <a:pPr marL="0" marR="0">
              <a:spcBef>
                <a:spcPts val="0"/>
              </a:spcBef>
              <a:spcAft>
                <a:spcPts val="0"/>
              </a:spcAft>
            </a:pPr>
            <a:r>
              <a:rPr lang="en-US" sz="1000" dirty="0">
                <a:solidFill>
                  <a:schemeClr val="accent5">
                    <a:lumMod val="50000"/>
                  </a:schemeClr>
                </a:solidFill>
              </a:rPr>
              <a:t>The endoscopist uses tools and will take x-ray pictures to safely evaluate and treat the duct If a problem is found, the endoscopist can manage it during the same procedure. For example, if stones are found in a duct, they can be removed. Then the duct will be cleaned out restoring fluid flow. If the duct is narrowed the endoscopist can use a tool called a balloon dilator to open it also restoring flow. The endoscopist may need to leave a small temporary stent (hollow tube) in the duct to maintain good fluid flow. If this happens, the patient will likely need another ERCP to look at the duct and remove the stent. </a:t>
            </a:r>
          </a:p>
          <a:p>
            <a:pPr marL="0" marR="0">
              <a:spcBef>
                <a:spcPts val="0"/>
              </a:spcBef>
              <a:spcAft>
                <a:spcPts val="0"/>
              </a:spcAft>
            </a:pPr>
            <a:endParaRPr lang="en-US" sz="1000" dirty="0">
              <a:solidFill>
                <a:schemeClr val="accent5">
                  <a:lumMod val="50000"/>
                </a:schemeClr>
              </a:solidFill>
            </a:endParaRPr>
          </a:p>
          <a:p>
            <a:pPr marL="0" marR="0">
              <a:spcBef>
                <a:spcPts val="0"/>
              </a:spcBef>
              <a:spcAft>
                <a:spcPts val="0"/>
              </a:spcAft>
            </a:pPr>
            <a:r>
              <a:rPr lang="en-US" sz="1000" dirty="0">
                <a:solidFill>
                  <a:schemeClr val="accent5">
                    <a:lumMod val="50000"/>
                  </a:schemeClr>
                </a:solidFill>
              </a:rPr>
              <a:t>Families should be aware of the risks associated with any procedure. ERCP has a low risk for pancreatitis, bleeding, infection, medication reaction, perforation, and cholangitis (inflammation of the bile duct). Doctors and families should always weigh the risks and benefits when deciding what tests should be performed.</a:t>
            </a:r>
          </a:p>
          <a:p>
            <a:pPr marL="0" marR="0">
              <a:spcBef>
                <a:spcPts val="0"/>
              </a:spcBef>
              <a:spcAft>
                <a:spcPts val="0"/>
              </a:spcAft>
            </a:pPr>
            <a:endParaRPr lang="en-US" sz="1000" dirty="0"/>
          </a:p>
        </p:txBody>
      </p:sp>
      <p:grpSp>
        <p:nvGrpSpPr>
          <p:cNvPr id="10" name="Group 9">
            <a:extLst>
              <a:ext uri="{FF2B5EF4-FFF2-40B4-BE49-F238E27FC236}">
                <a16:creationId xmlns:a16="http://schemas.microsoft.com/office/drawing/2014/main" id="{5A2555B4-C1AA-FED5-6E24-F41BAFFA39DA}"/>
              </a:ext>
            </a:extLst>
          </p:cNvPr>
          <p:cNvGrpSpPr/>
          <p:nvPr/>
        </p:nvGrpSpPr>
        <p:grpSpPr>
          <a:xfrm>
            <a:off x="61135" y="76200"/>
            <a:ext cx="6735729" cy="381000"/>
            <a:chOff x="0" y="-48292"/>
            <a:chExt cx="6735729" cy="504756"/>
          </a:xfrm>
        </p:grpSpPr>
        <p:sp>
          <p:nvSpPr>
            <p:cNvPr id="11" name="Rectangle 10">
              <a:extLst>
                <a:ext uri="{FF2B5EF4-FFF2-40B4-BE49-F238E27FC236}">
                  <a16:creationId xmlns:a16="http://schemas.microsoft.com/office/drawing/2014/main" id="{CA6DF2DB-193C-5520-6C6C-1EF534645C03}"/>
                </a:ext>
              </a:extLst>
            </p:cNvPr>
            <p:cNvSpPr/>
            <p:nvPr/>
          </p:nvSpPr>
          <p:spPr>
            <a:xfrm>
              <a:off x="0" y="47948"/>
              <a:ext cx="6735729" cy="408516"/>
            </a:xfrm>
            <a:prstGeom prst="rect">
              <a:avLst/>
            </a:prstGeom>
            <a:solidFill>
              <a:srgbClr val="00CC99"/>
            </a:solidFill>
          </p:spPr>
          <p:style>
            <a:lnRef idx="0">
              <a:schemeClr val="accen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2" name="TextBox 11">
              <a:extLst>
                <a:ext uri="{FF2B5EF4-FFF2-40B4-BE49-F238E27FC236}">
                  <a16:creationId xmlns:a16="http://schemas.microsoft.com/office/drawing/2014/main" id="{C6F0A7B0-3A93-52B1-F8ED-6BA46B06582C}"/>
                </a:ext>
              </a:extLst>
            </p:cNvPr>
            <p:cNvSpPr txBox="1"/>
            <p:nvPr/>
          </p:nvSpPr>
          <p:spPr>
            <a:xfrm>
              <a:off x="0" y="-48292"/>
              <a:ext cx="6735729" cy="504756"/>
            </a:xfrm>
            <a:prstGeom prst="rect">
              <a:avLst/>
            </a:prstGeom>
            <a:solidFill>
              <a:srgbClr val="0180FF"/>
            </a:solid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i="1" kern="1200" dirty="0">
                  <a:solidFill>
                    <a:srgbClr val="E1FFF0"/>
                  </a:solidFill>
                </a:rPr>
                <a:t>https://medicine.uiowa.edu/pediatrics/</a:t>
              </a:r>
              <a:r>
                <a:rPr lang="en-US" sz="900" b="1" i="1" kern="1200" dirty="0">
                  <a:solidFill>
                    <a:schemeClr val="bg1"/>
                  </a:solidFill>
                </a:rPr>
                <a:t>research</a:t>
              </a:r>
              <a:r>
                <a:rPr lang="en-US" sz="900" b="1" i="1" kern="1200" dirty="0">
                  <a:solidFill>
                    <a:srgbClr val="E1FFF0"/>
                  </a:solidFill>
                </a:rPr>
                <a:t>/pediatric-centers-and-programs/insppire-pediatric-pancreatitis-research-project</a:t>
              </a:r>
              <a:endParaRPr lang="en-US" sz="900" b="1" kern="1200" dirty="0">
                <a:solidFill>
                  <a:srgbClr val="E1FFF0"/>
                </a:solidFill>
              </a:endParaRPr>
            </a:p>
          </p:txBody>
        </p:sp>
      </p:grpSp>
      <p:pic>
        <p:nvPicPr>
          <p:cNvPr id="6" name="Picture 5">
            <a:extLst>
              <a:ext uri="{FF2B5EF4-FFF2-40B4-BE49-F238E27FC236}">
                <a16:creationId xmlns:a16="http://schemas.microsoft.com/office/drawing/2014/main" id="{3257D2CF-6420-DAB0-0266-AB6915B0C4EA}"/>
              </a:ext>
            </a:extLst>
          </p:cNvPr>
          <p:cNvPicPr>
            <a:picLocks noChangeAspect="1"/>
          </p:cNvPicPr>
          <p:nvPr/>
        </p:nvPicPr>
        <p:blipFill>
          <a:blip r:embed="rId3"/>
          <a:stretch>
            <a:fillRect/>
          </a:stretch>
        </p:blipFill>
        <p:spPr>
          <a:xfrm>
            <a:off x="2438400" y="1447800"/>
            <a:ext cx="854667" cy="1196534"/>
          </a:xfrm>
          <a:prstGeom prst="rect">
            <a:avLst/>
          </a:prstGeom>
        </p:spPr>
      </p:pic>
      <p:pic>
        <p:nvPicPr>
          <p:cNvPr id="43" name="Picture 42">
            <a:extLst>
              <a:ext uri="{FF2B5EF4-FFF2-40B4-BE49-F238E27FC236}">
                <a16:creationId xmlns:a16="http://schemas.microsoft.com/office/drawing/2014/main" id="{020755B0-5284-B382-CC35-AC369FF6BE4D}"/>
              </a:ext>
            </a:extLst>
          </p:cNvPr>
          <p:cNvPicPr>
            <a:picLocks noChangeAspect="1"/>
          </p:cNvPicPr>
          <p:nvPr/>
        </p:nvPicPr>
        <p:blipFill>
          <a:blip r:embed="rId4"/>
          <a:stretch>
            <a:fillRect/>
          </a:stretch>
        </p:blipFill>
        <p:spPr>
          <a:xfrm>
            <a:off x="0" y="6813747"/>
            <a:ext cx="6858000" cy="1655646"/>
          </a:xfrm>
          <a:prstGeom prst="rect">
            <a:avLst/>
          </a:prstGeom>
        </p:spPr>
      </p:pic>
    </p:spTree>
    <p:extLst>
      <p:ext uri="{BB962C8B-B14F-4D97-AF65-F5344CB8AC3E}">
        <p14:creationId xmlns:p14="http://schemas.microsoft.com/office/powerpoint/2010/main" val="3886492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0D2F859DE50546B16A34DE7E60786E" ma:contentTypeVersion="2" ma:contentTypeDescription="Create a new document." ma:contentTypeScope="" ma:versionID="66afcee9dfad1399ddbd9a9f8a6ed65a">
  <xsd:schema xmlns:xsd="http://www.w3.org/2001/XMLSchema" xmlns:xs="http://www.w3.org/2001/XMLSchema" xmlns:p="http://schemas.microsoft.com/office/2006/metadata/properties" xmlns:ns3="16427147-ae6b-45cc-b873-1f53b1cf51db" targetNamespace="http://schemas.microsoft.com/office/2006/metadata/properties" ma:root="true" ma:fieldsID="bf637b0c7e67013f9a439718fa00a237" ns3:_="">
    <xsd:import namespace="16427147-ae6b-45cc-b873-1f53b1cf51db"/>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427147-ae6b-45cc-b873-1f53b1cf51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D5C3E8-1B62-496D-99A9-FAD7C716C65E}">
  <ds:schemaRefs>
    <ds:schemaRef ds:uri="http://schemas.microsoft.com/sharepoint/v3/contenttype/forms"/>
  </ds:schemaRefs>
</ds:datastoreItem>
</file>

<file path=customXml/itemProps2.xml><?xml version="1.0" encoding="utf-8"?>
<ds:datastoreItem xmlns:ds="http://schemas.openxmlformats.org/officeDocument/2006/customXml" ds:itemID="{6ED3F5D9-07AC-4B95-A132-8C734C1DA15A}">
  <ds:schemaRefs>
    <ds:schemaRef ds:uri="http://schemas.microsoft.com/office/2006/metadata/properties"/>
    <ds:schemaRef ds:uri="16427147-ae6b-45cc-b873-1f53b1cf51db"/>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AAA0D910-C613-4230-9CCF-900C9B5AFD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427147-ae6b-45cc-b873-1f53b1cf51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5177</TotalTime>
  <Words>1188</Words>
  <Application>Microsoft Office PowerPoint</Application>
  <PresentationFormat>On-screen Show (4:3)</PresentationFormat>
  <Paragraphs>66</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Aparajita</vt:lpstr>
      <vt:lpstr>Arial</vt:lpstr>
      <vt:lpstr>Arial Black</vt:lpstr>
      <vt:lpstr>BlinkMacSystemFont</vt:lpstr>
      <vt:lpstr>Calibri</vt:lpstr>
      <vt:lpstr>Calibri Light</vt:lpstr>
      <vt:lpstr>Comic Sans MS</vt:lpstr>
      <vt:lpstr>Open Sans</vt:lpstr>
      <vt:lpstr>Office Theme</vt:lpstr>
      <vt:lpstr> INSPPIRE-2  Summer Newsletter The International Study Group of Pediatric Pancreatitis: In search for a cuRE (INSPPIRE)  </vt:lpstr>
      <vt:lpstr>PowerPoint Presentation</vt:lpstr>
    </vt:vector>
  </TitlesOfParts>
  <Company>CHLA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Zheng, Yuhua</dc:creator>
  <cp:lastModifiedBy>Cress, Gretchen A</cp:lastModifiedBy>
  <cp:revision>486</cp:revision>
  <dcterms:created xsi:type="dcterms:W3CDTF">2020-07-27T16:17:32Z</dcterms:created>
  <dcterms:modified xsi:type="dcterms:W3CDTF">2024-06-07T14:08:34Z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0x0101002D0D2F859DE50546B16A34DE7E60786E</vt:lpwstr>
  </property>
</Properties>
</file>